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976" r:id="rId5"/>
    <p:sldId id="977" r:id="rId6"/>
    <p:sldId id="481" r:id="rId7"/>
    <p:sldId id="506" r:id="rId8"/>
    <p:sldId id="507" r:id="rId9"/>
    <p:sldId id="508" r:id="rId10"/>
    <p:sldId id="509" r:id="rId11"/>
    <p:sldId id="584" r:id="rId12"/>
    <p:sldId id="568" r:id="rId13"/>
    <p:sldId id="569" r:id="rId14"/>
    <p:sldId id="570" r:id="rId15"/>
    <p:sldId id="571" r:id="rId16"/>
    <p:sldId id="572" r:id="rId17"/>
    <p:sldId id="573" r:id="rId18"/>
    <p:sldId id="575" r:id="rId19"/>
    <p:sldId id="576" r:id="rId20"/>
    <p:sldId id="474" r:id="rId21"/>
    <p:sldId id="560" r:id="rId22"/>
    <p:sldId id="476" r:id="rId23"/>
    <p:sldId id="480" r:id="rId24"/>
    <p:sldId id="561" r:id="rId25"/>
    <p:sldId id="562" r:id="rId26"/>
    <p:sldId id="563" r:id="rId27"/>
    <p:sldId id="913" r:id="rId28"/>
    <p:sldId id="961" r:id="rId29"/>
    <p:sldId id="914" r:id="rId30"/>
    <p:sldId id="915" r:id="rId31"/>
    <p:sldId id="916" r:id="rId32"/>
    <p:sldId id="967" r:id="rId33"/>
    <p:sldId id="954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F7C6"/>
    <a:srgbClr val="AEE4FF"/>
    <a:srgbClr val="00B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697251-2737-4125-8AD9-DADA6C0EA875}" v="1" dt="2024-02-13T00:53:02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90"/>
    <p:restoredTop sz="97230" autoAdjust="0"/>
  </p:normalViewPr>
  <p:slideViewPr>
    <p:cSldViewPr snapToGrid="0" snapToObjects="1">
      <p:cViewPr varScale="1">
        <p:scale>
          <a:sx n="111" d="100"/>
          <a:sy n="111" d="100"/>
        </p:scale>
        <p:origin x="186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, Eric" userId="73f64648-5cc5-4491-b49f-26620bbd76e2" providerId="ADAL" clId="{5D697251-2737-4125-8AD9-DADA6C0EA875}"/>
    <pc:docChg chg="modSld">
      <pc:chgData name="Li, Eric" userId="73f64648-5cc5-4491-b49f-26620bbd76e2" providerId="ADAL" clId="{5D697251-2737-4125-8AD9-DADA6C0EA875}" dt="2024-02-13T00:54:43.573" v="10" actId="113"/>
      <pc:docMkLst>
        <pc:docMk/>
      </pc:docMkLst>
      <pc:sldChg chg="modSp mod">
        <pc:chgData name="Li, Eric" userId="73f64648-5cc5-4491-b49f-26620bbd76e2" providerId="ADAL" clId="{5D697251-2737-4125-8AD9-DADA6C0EA875}" dt="2024-02-13T00:53:02.403" v="6" actId="20578"/>
        <pc:sldMkLst>
          <pc:docMk/>
          <pc:sldMk cId="3375451720" sldId="568"/>
        </pc:sldMkLst>
        <pc:spChg chg="mod">
          <ac:chgData name="Li, Eric" userId="73f64648-5cc5-4491-b49f-26620bbd76e2" providerId="ADAL" clId="{5D697251-2737-4125-8AD9-DADA6C0EA875}" dt="2024-02-13T00:53:02.403" v="6" actId="20578"/>
          <ac:spMkLst>
            <pc:docMk/>
            <pc:sldMk cId="3375451720" sldId="568"/>
            <ac:spMk id="425987" creationId="{00000000-0000-0000-0000-000000000000}"/>
          </ac:spMkLst>
        </pc:spChg>
      </pc:sldChg>
      <pc:sldChg chg="modSp mod">
        <pc:chgData name="Li, Eric" userId="73f64648-5cc5-4491-b49f-26620bbd76e2" providerId="ADAL" clId="{5D697251-2737-4125-8AD9-DADA6C0EA875}" dt="2024-02-13T00:53:43.260" v="8" actId="13926"/>
        <pc:sldMkLst>
          <pc:docMk/>
          <pc:sldMk cId="2438938373" sldId="573"/>
        </pc:sldMkLst>
        <pc:spChg chg="mod">
          <ac:chgData name="Li, Eric" userId="73f64648-5cc5-4491-b49f-26620bbd76e2" providerId="ADAL" clId="{5D697251-2737-4125-8AD9-DADA6C0EA875}" dt="2024-02-13T00:53:43.260" v="8" actId="13926"/>
          <ac:spMkLst>
            <pc:docMk/>
            <pc:sldMk cId="2438938373" sldId="573"/>
            <ac:spMk id="436227" creationId="{00000000-0000-0000-0000-000000000000}"/>
          </ac:spMkLst>
        </pc:spChg>
      </pc:sldChg>
      <pc:sldChg chg="modSp mod">
        <pc:chgData name="Li, Eric" userId="73f64648-5cc5-4491-b49f-26620bbd76e2" providerId="ADAL" clId="{5D697251-2737-4125-8AD9-DADA6C0EA875}" dt="2024-02-13T00:53:58.100" v="9" actId="207"/>
        <pc:sldMkLst>
          <pc:docMk/>
          <pc:sldMk cId="1218201264" sldId="576"/>
        </pc:sldMkLst>
        <pc:spChg chg="mod">
          <ac:chgData name="Li, Eric" userId="73f64648-5cc5-4491-b49f-26620bbd76e2" providerId="ADAL" clId="{5D697251-2737-4125-8AD9-DADA6C0EA875}" dt="2024-02-13T00:53:58.100" v="9" actId="207"/>
          <ac:spMkLst>
            <pc:docMk/>
            <pc:sldMk cId="1218201264" sldId="576"/>
            <ac:spMk id="370691" creationId="{00000000-0000-0000-0000-000000000000}"/>
          </ac:spMkLst>
        </pc:spChg>
      </pc:sldChg>
      <pc:sldChg chg="modSp mod">
        <pc:chgData name="Li, Eric" userId="73f64648-5cc5-4491-b49f-26620bbd76e2" providerId="ADAL" clId="{5D697251-2737-4125-8AD9-DADA6C0EA875}" dt="2024-02-13T00:54:43.573" v="10" actId="113"/>
        <pc:sldMkLst>
          <pc:docMk/>
          <pc:sldMk cId="3280614847" sldId="913"/>
        </pc:sldMkLst>
        <pc:spChg chg="mod">
          <ac:chgData name="Li, Eric" userId="73f64648-5cc5-4491-b49f-26620bbd76e2" providerId="ADAL" clId="{5D697251-2737-4125-8AD9-DADA6C0EA875}" dt="2024-02-13T00:54:43.573" v="10" actId="113"/>
          <ac:spMkLst>
            <pc:docMk/>
            <pc:sldMk cId="3280614847" sldId="913"/>
            <ac:spMk id="391171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906D1-980A-4A43-B156-8CDED616832B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D6EAD-42DF-3042-82FA-CCB15982D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290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3T17:51:32.40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40 24575,'81'0'0,"0"0"0,-10-3 0,4-2 0,-8 1 0,-9 3 0,-3-1 0,21-5 0,-12-1 0,-37 5 0,2-1 0,-6 2 0,-12 2 0,-9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3T17:51:36.86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24575,'35'0'0,"-3"0"0,-26 0 0,3 0 0,10 0 0,-10 0 0,10 0 0,-16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3T17:51:40.42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26 1 24575,'0'12'0,"0"-2"0,0-1 0,0-3 0,0 2 0,0 3 0,0-4 0,0 16 0,0-14 0,0 17 0,0-18 0,0 7 0,0 1 0,0-5 0,0 7 0,-3 47 0,2-42 0,-2 43 0,3-51 0,0 0 0,0 15 0,0 1 0,0-4 0,0-3 0,0-17 0,-2 4 0,1-5 0,-2 5 0,3-4 0,0 3 0,0 12 0,0-10 0,0 10 0,0-17 0,0 1 0,0 3 0,0 0 0,-6 10 0,5-8 0,-5 6 0,6-8 0,0-2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3T17:51:41.91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24575,'20'0'0,"31"0"0,-33 0 0,45 0 0,-45 0 0,26 0 0,-28 0 0,17 0 0,-20 0 0,7 0 0,5 0 0,-9 0 0,24 0 0,-18 0 0,14 0 0,6 0 0,12 9 0,-14-3 0,13 6 0,-39-6 0,16-2 0,-23-2 0,12-2 0,-12 0 0,7 0 0,-11 3 0,-1-3 0,-2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EA01D-746B-E643-96EC-416FDABDFD29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B43EC-27F7-A44D-98E1-E904141C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23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CE7D80-DB4B-47A0-B5E7-B8E6199BB9AE}" type="slidenum">
              <a:rPr lang="en-US"/>
              <a:pPr/>
              <a:t>5</a:t>
            </a:fld>
            <a:endParaRPr lang="en-US"/>
          </a:p>
        </p:txBody>
      </p:sp>
      <p:sp>
        <p:nvSpPr>
          <p:cNvPr id="41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00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6C14BC-91A5-4965-BBC9-65840985734D}" type="slidenum">
              <a:rPr lang="en-US"/>
              <a:pPr/>
              <a:t>14</a:t>
            </a:fld>
            <a:endParaRPr lang="en-US"/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52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CE89F8-A867-431A-BA27-388F75F8F31C}" type="slidenum">
              <a:rPr lang="en-US"/>
              <a:pPr/>
              <a:t>15</a:t>
            </a:fld>
            <a:endParaRPr lang="en-US"/>
          </a:p>
        </p:txBody>
      </p:sp>
      <p:sp>
        <p:nvSpPr>
          <p:cNvPr id="36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88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59F0BF-DCCB-4286-8B77-B7FBF6107A22}" type="slidenum">
              <a:rPr lang="en-US"/>
              <a:pPr/>
              <a:t>16</a:t>
            </a:fld>
            <a:endParaRPr lang="en-US"/>
          </a:p>
        </p:txBody>
      </p:sp>
      <p:sp>
        <p:nvSpPr>
          <p:cNvPr id="37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66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952130-F4E5-4046-967C-B6E5038CA047}" type="slidenum">
              <a:rPr lang="en-US"/>
              <a:pPr/>
              <a:t>17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09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7480D0-A6CA-4972-9BFA-73DD02AE686E}" type="slidenum">
              <a:rPr lang="en-US"/>
              <a:pPr/>
              <a:t>19</a:t>
            </a:fld>
            <a:endParaRPr lang="en-US"/>
          </a:p>
        </p:txBody>
      </p:sp>
      <p:sp>
        <p:nvSpPr>
          <p:cNvPr id="379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80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46ACBF-210B-4C99-9532-949C0A24335C}" type="slidenum">
              <a:rPr lang="en-US"/>
              <a:pPr/>
              <a:t>20</a:t>
            </a:fld>
            <a:endParaRPr lang="en-US"/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52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E31ED7-80C6-401C-8AC5-B68FBBF81BE6}" type="slidenum">
              <a:rPr lang="en-US"/>
              <a:pPr/>
              <a:t>24</a:t>
            </a:fld>
            <a:endParaRPr lang="en-US"/>
          </a:p>
        </p:txBody>
      </p:sp>
      <p:sp>
        <p:nvSpPr>
          <p:cNvPr id="39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77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B43EC-27F7-A44D-98E1-E904141C02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55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309D5A-1BEA-4BBB-8CB9-5203DF3F165E}" type="slidenum">
              <a:rPr lang="en-US"/>
              <a:pPr/>
              <a:t>26</a:t>
            </a:fld>
            <a:endParaRPr lang="en-US"/>
          </a:p>
        </p:txBody>
      </p:sp>
      <p:sp>
        <p:nvSpPr>
          <p:cNvPr id="394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45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869599-87F5-4B1B-8E1E-A718B069C6C1}" type="slidenum">
              <a:rPr lang="en-US"/>
              <a:pPr/>
              <a:t>27</a:t>
            </a:fld>
            <a:endParaRPr lang="en-US"/>
          </a:p>
        </p:txBody>
      </p:sp>
      <p:sp>
        <p:nvSpPr>
          <p:cNvPr id="39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72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6F4330-6068-46A8-876F-33EC467842F9}" type="slidenum">
              <a:rPr lang="en-US"/>
              <a:pPr/>
              <a:t>6</a:t>
            </a:fld>
            <a:endParaRPr lang="en-US"/>
          </a:p>
        </p:txBody>
      </p:sp>
      <p:sp>
        <p:nvSpPr>
          <p:cNvPr id="420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35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508A08-314C-416D-8ABF-0B91EB15F01F}" type="slidenum">
              <a:rPr lang="en-US"/>
              <a:pPr/>
              <a:t>28</a:t>
            </a:fld>
            <a:endParaRPr lang="en-US"/>
          </a:p>
        </p:txBody>
      </p:sp>
      <p:sp>
        <p:nvSpPr>
          <p:cNvPr id="398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93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B37D72-1593-4011-B6BB-81801D31724F}" type="slidenum">
              <a:rPr lang="en-US"/>
              <a:pPr/>
              <a:t>7</a:t>
            </a:fld>
            <a:endParaRPr lang="en-US"/>
          </a:p>
        </p:txBody>
      </p:sp>
      <p:sp>
        <p:nvSpPr>
          <p:cNvPr id="422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93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A00F05-646C-4431-899B-503228F4C429}" type="slidenum">
              <a:rPr lang="en-US"/>
              <a:pPr/>
              <a:t>8</a:t>
            </a:fld>
            <a:endParaRPr lang="en-US"/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42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A64ED3-F5AF-4123-B712-188F781CCF61}" type="slidenum">
              <a:rPr lang="en-US"/>
              <a:pPr/>
              <a:t>9</a:t>
            </a:fld>
            <a:endParaRPr lang="en-US"/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14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6325EB-CBEF-4C59-933B-34FFC22EDA5B}" type="slidenum">
              <a:rPr lang="en-US"/>
              <a:pPr/>
              <a:t>10</a:t>
            </a:fld>
            <a:endParaRPr lang="en-US"/>
          </a:p>
        </p:txBody>
      </p:sp>
      <p:sp>
        <p:nvSpPr>
          <p:cNvPr id="42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81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D772BC-5CAC-47E0-B2E3-BAC420ABE332}" type="slidenum">
              <a:rPr lang="en-US"/>
              <a:pPr/>
              <a:t>11</a:t>
            </a:fld>
            <a:endParaRPr lang="en-US"/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90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CB3C8D-89B7-4BAC-A871-3A786EED5215}" type="slidenum">
              <a:rPr lang="en-US"/>
              <a:pPr/>
              <a:t>12</a:t>
            </a:fld>
            <a:endParaRPr lang="en-US"/>
          </a:p>
        </p:txBody>
      </p:sp>
      <p:sp>
        <p:nvSpPr>
          <p:cNvPr id="43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29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882D56-70F3-4D8A-B11B-292DD73EAA6A}" type="slidenum">
              <a:rPr lang="en-US"/>
              <a:pPr/>
              <a:t>13</a:t>
            </a:fld>
            <a:endParaRPr lang="en-US"/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4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261241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046889"/>
            <a:ext cx="6400800" cy="2516351"/>
          </a:xfrm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BB3F-47CF-224E-BAA7-DF13ACCF529D}" type="datetime1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28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833D5-5BFB-054B-A99B-9345BD7034C5}" type="datetime1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545B-BB5D-3849-83ED-581BC7D707AE}" type="datetime1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47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  <a:lvl2pPr>
              <a:defRPr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99FE2-C1DA-3240-9351-F20848682D8F}" type="datetime1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20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CBD9F-58FC-E64B-BE18-26996B712546}" type="datetime1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02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6C5C6-2DAA-6945-B29E-CC684D9B0BD3}" type="datetime1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84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557-0BF0-184C-AA32-B4AD2FFC7FFF}" type="datetime1">
              <a:rPr lang="en-US" smtClean="0"/>
              <a:t>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30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A3098-9FEF-3F40-9A04-44962B6B71C6}" type="datetime1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7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5F859-53E8-3946-B36C-7DA230870D5C}" type="datetime1">
              <a:rPr lang="en-US" smtClean="0"/>
              <a:t>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51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EC6A1-1559-E945-8972-85504D27564B}" type="datetime1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1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E0F93-C756-7448-B557-B8EBC6AA5176}" type="datetime1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7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506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8898"/>
            <a:ext cx="8229600" cy="4707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E86D6-0512-3C49-BE91-655A3803DD6C}" type="datetime1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297036"/>
            <a:ext cx="9144000" cy="0"/>
          </a:xfrm>
          <a:prstGeom prst="line">
            <a:avLst/>
          </a:prstGeom>
          <a:ln w="63500">
            <a:solidFill>
              <a:srgbClr val="99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25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99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10" Type="http://schemas.openxmlformats.org/officeDocument/2006/relationships/image" Target="../media/image9.png"/><Relationship Id="rId4" Type="http://schemas.openxmlformats.org/officeDocument/2006/relationships/image" Target="../media/image60.png"/><Relationship Id="rId9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7503-7E41-2146-B268-72FFB530B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5069"/>
            <a:ext cx="8229600" cy="1143000"/>
          </a:xfrm>
        </p:spPr>
        <p:txBody>
          <a:bodyPr/>
          <a:lstStyle/>
          <a:p>
            <a:r>
              <a:rPr lang="en-US" dirty="0"/>
              <a:t>Administration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1FEE5-D291-EB49-8D19-CD239BEE7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8897"/>
            <a:ext cx="8229600" cy="501171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Participation Reminders</a:t>
            </a:r>
          </a:p>
          <a:p>
            <a:pPr lvl="1"/>
            <a:r>
              <a:rPr lang="en-US" dirty="0"/>
              <a:t>Office Hours Tool</a:t>
            </a:r>
          </a:p>
          <a:p>
            <a:pPr lvl="1"/>
            <a:r>
              <a:rPr lang="en-US" dirty="0"/>
              <a:t>Forum Posts (Answering &amp; Asking)</a:t>
            </a:r>
          </a:p>
          <a:p>
            <a:r>
              <a:rPr lang="en-US" dirty="0"/>
              <a:t>Thursday Office Hours 2-4pm, 5-6pm (moved)</a:t>
            </a:r>
          </a:p>
          <a:p>
            <a:r>
              <a:rPr lang="en-US" dirty="0"/>
              <a:t>Friday: WPI Wellness Day</a:t>
            </a:r>
          </a:p>
          <a:p>
            <a:pPr lvl="1"/>
            <a:r>
              <a:rPr lang="en-US" dirty="0"/>
              <a:t>No classes</a:t>
            </a:r>
          </a:p>
          <a:p>
            <a:pPr lvl="1"/>
            <a:r>
              <a:rPr lang="en-US" dirty="0"/>
              <a:t>No CS3013 office hours that day</a:t>
            </a:r>
          </a:p>
          <a:p>
            <a:r>
              <a:rPr lang="en-US" dirty="0"/>
              <a:t>Project 2 Takeaways</a:t>
            </a:r>
          </a:p>
          <a:p>
            <a:pPr lvl="1"/>
            <a:r>
              <a:rPr lang="en-US" dirty="0"/>
              <a:t>Partner evaluations</a:t>
            </a:r>
          </a:p>
          <a:p>
            <a:pPr lvl="1"/>
            <a:r>
              <a:rPr lang="en-US" dirty="0"/>
              <a:t>Realistic Design &amp; Iteration Experience</a:t>
            </a:r>
          </a:p>
          <a:p>
            <a:pPr lvl="1"/>
            <a:r>
              <a:rPr lang="en-US" dirty="0"/>
              <a:t>Project 3 same schedule</a:t>
            </a:r>
          </a:p>
          <a:p>
            <a:r>
              <a:rPr lang="en-US" dirty="0"/>
              <a:t>Project 3: Checkpoint Next Tuesday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61730-58D1-3F43-9281-EC90A4FDF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0E55A7D-A780-DD49-A399-CF576673C22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View of Segmentation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139950" y="1720850"/>
            <a:ext cx="6083300" cy="4451350"/>
            <a:chOff x="1371600" y="1171575"/>
            <a:chExt cx="6083300" cy="4451350"/>
          </a:xfrm>
        </p:grpSpPr>
        <p:grpSp>
          <p:nvGrpSpPr>
            <p:cNvPr id="7" name="Group 6"/>
            <p:cNvGrpSpPr/>
            <p:nvPr/>
          </p:nvGrpSpPr>
          <p:grpSpPr>
            <a:xfrm>
              <a:off x="1371600" y="1171575"/>
              <a:ext cx="2895600" cy="4451350"/>
              <a:chOff x="1371600" y="1171575"/>
              <a:chExt cx="2895600" cy="445135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1371600" y="1171575"/>
                <a:ext cx="2895600" cy="3962400"/>
                <a:chOff x="1371600" y="1171575"/>
                <a:chExt cx="2895600" cy="3962400"/>
              </a:xfrm>
            </p:grpSpPr>
            <p:sp>
              <p:nvSpPr>
                <p:cNvPr id="428035" name="Oval 3"/>
                <p:cNvSpPr>
                  <a:spLocks noChangeArrowheads="1"/>
                </p:cNvSpPr>
                <p:nvPr/>
              </p:nvSpPr>
              <p:spPr bwMode="auto">
                <a:xfrm>
                  <a:off x="1371600" y="1171575"/>
                  <a:ext cx="2895600" cy="39624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8036" name="Rectangle 4"/>
                <p:cNvSpPr>
                  <a:spLocks noChangeArrowheads="1"/>
                </p:cNvSpPr>
                <p:nvPr/>
              </p:nvSpPr>
              <p:spPr bwMode="auto">
                <a:xfrm>
                  <a:off x="1905000" y="1857375"/>
                  <a:ext cx="990600" cy="5334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>
                      <a:latin typeface="Helvetica" pitchFamily="34" charset="0"/>
                    </a:rPr>
                    <a:t>1</a:t>
                  </a:r>
                </a:p>
              </p:txBody>
            </p:sp>
            <p:sp>
              <p:nvSpPr>
                <p:cNvPr id="428037" name="Rectangle 5"/>
                <p:cNvSpPr>
                  <a:spLocks noChangeArrowheads="1"/>
                </p:cNvSpPr>
                <p:nvPr/>
              </p:nvSpPr>
              <p:spPr bwMode="auto">
                <a:xfrm>
                  <a:off x="1752600" y="3000375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>
                      <a:latin typeface="Helvetica" pitchFamily="34" charset="0"/>
                    </a:rPr>
                    <a:t>3</a:t>
                  </a:r>
                </a:p>
              </p:txBody>
            </p:sp>
            <p:sp>
              <p:nvSpPr>
                <p:cNvPr id="428038" name="Rectangle 6"/>
                <p:cNvSpPr>
                  <a:spLocks noChangeArrowheads="1"/>
                </p:cNvSpPr>
                <p:nvPr/>
              </p:nvSpPr>
              <p:spPr bwMode="auto">
                <a:xfrm>
                  <a:off x="3200400" y="2466975"/>
                  <a:ext cx="914400" cy="381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>
                      <a:latin typeface="Helvetica" pitchFamily="34" charset="0"/>
                    </a:rPr>
                    <a:t>2</a:t>
                  </a:r>
                </a:p>
              </p:txBody>
            </p:sp>
            <p:sp>
              <p:nvSpPr>
                <p:cNvPr id="428039" name="Rectangle 7"/>
                <p:cNvSpPr>
                  <a:spLocks noChangeArrowheads="1"/>
                </p:cNvSpPr>
                <p:nvPr/>
              </p:nvSpPr>
              <p:spPr bwMode="auto">
                <a:xfrm>
                  <a:off x="3124200" y="3457575"/>
                  <a:ext cx="914400" cy="5334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>
                      <a:latin typeface="Helvetica" pitchFamily="34" charset="0"/>
                    </a:rPr>
                    <a:t>4</a:t>
                  </a:r>
                </a:p>
              </p:txBody>
            </p:sp>
          </p:grpSp>
          <p:sp>
            <p:nvSpPr>
              <p:cNvPr id="428054" name="Text Box 22"/>
              <p:cNvSpPr txBox="1">
                <a:spLocks noChangeArrowheads="1"/>
              </p:cNvSpPr>
              <p:nvPr/>
            </p:nvSpPr>
            <p:spPr bwMode="auto">
              <a:xfrm>
                <a:off x="2136775" y="5256213"/>
                <a:ext cx="1365250" cy="3667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dirty="0">
                    <a:latin typeface="Helvetica" pitchFamily="34" charset="0"/>
                  </a:rPr>
                  <a:t>user space 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883150" y="1171575"/>
              <a:ext cx="2571750" cy="4451350"/>
              <a:chOff x="4883150" y="1171575"/>
              <a:chExt cx="2571750" cy="4451350"/>
            </a:xfrm>
          </p:grpSpPr>
          <p:grpSp>
            <p:nvGrpSpPr>
              <p:cNvPr id="428040" name="Group 8"/>
              <p:cNvGrpSpPr>
                <a:grpSpLocks/>
              </p:cNvGrpSpPr>
              <p:nvPr/>
            </p:nvGrpSpPr>
            <p:grpSpPr bwMode="auto">
              <a:xfrm>
                <a:off x="5597525" y="1171575"/>
                <a:ext cx="1143000" cy="3962400"/>
                <a:chOff x="3888" y="1056"/>
                <a:chExt cx="720" cy="2496"/>
              </a:xfrm>
            </p:grpSpPr>
            <p:grpSp>
              <p:nvGrpSpPr>
                <p:cNvPr id="428041" name="Group 9"/>
                <p:cNvGrpSpPr>
                  <a:grpSpLocks/>
                </p:cNvGrpSpPr>
                <p:nvPr/>
              </p:nvGrpSpPr>
              <p:grpSpPr bwMode="auto">
                <a:xfrm>
                  <a:off x="3888" y="1056"/>
                  <a:ext cx="720" cy="672"/>
                  <a:chOff x="3888" y="1056"/>
                  <a:chExt cx="720" cy="672"/>
                </a:xfrm>
              </p:grpSpPr>
              <p:sp>
                <p:nvSpPr>
                  <p:cNvPr id="428042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3888" y="1056"/>
                    <a:ext cx="720" cy="672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28043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3888" y="1392"/>
                    <a:ext cx="72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28044" name="Group 12"/>
                <p:cNvGrpSpPr>
                  <a:grpSpLocks/>
                </p:cNvGrpSpPr>
                <p:nvPr/>
              </p:nvGrpSpPr>
              <p:grpSpPr bwMode="auto">
                <a:xfrm>
                  <a:off x="3888" y="1728"/>
                  <a:ext cx="720" cy="672"/>
                  <a:chOff x="3888" y="1056"/>
                  <a:chExt cx="720" cy="672"/>
                </a:xfrm>
              </p:grpSpPr>
              <p:sp>
                <p:nvSpPr>
                  <p:cNvPr id="428045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888" y="1056"/>
                    <a:ext cx="720" cy="672"/>
                  </a:xfrm>
                  <a:prstGeom prst="rect">
                    <a:avLst/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28046" name="Line 14"/>
                  <p:cNvSpPr>
                    <a:spLocks noChangeShapeType="1"/>
                  </p:cNvSpPr>
                  <p:nvPr/>
                </p:nvSpPr>
                <p:spPr bwMode="auto">
                  <a:xfrm>
                    <a:off x="3888" y="1392"/>
                    <a:ext cx="72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804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126" y="1133"/>
                  <a:ext cx="19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>
                      <a:latin typeface="Helvetica" pitchFamily="34" charset="0"/>
                    </a:rPr>
                    <a:t>1</a:t>
                  </a:r>
                </a:p>
              </p:txBody>
            </p:sp>
            <p:sp>
              <p:nvSpPr>
                <p:cNvPr id="42804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4128" y="1440"/>
                  <a:ext cx="19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>
                      <a:latin typeface="Helvetica" pitchFamily="34" charset="0"/>
                    </a:rPr>
                    <a:t>4</a:t>
                  </a:r>
                </a:p>
              </p:txBody>
            </p:sp>
            <p:sp>
              <p:nvSpPr>
                <p:cNvPr id="428049" name="Rectangle 17"/>
                <p:cNvSpPr>
                  <a:spLocks noChangeArrowheads="1"/>
                </p:cNvSpPr>
                <p:nvPr/>
              </p:nvSpPr>
              <p:spPr bwMode="auto">
                <a:xfrm>
                  <a:off x="3888" y="2400"/>
                  <a:ext cx="720" cy="91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8050" name="Rectangle 18"/>
                <p:cNvSpPr>
                  <a:spLocks noChangeArrowheads="1"/>
                </p:cNvSpPr>
                <p:nvPr/>
              </p:nvSpPr>
              <p:spPr bwMode="auto">
                <a:xfrm>
                  <a:off x="3888" y="3312"/>
                  <a:ext cx="720" cy="240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8051" name="Line 19"/>
                <p:cNvSpPr>
                  <a:spLocks noChangeShapeType="1"/>
                </p:cNvSpPr>
                <p:nvPr/>
              </p:nvSpPr>
              <p:spPr bwMode="auto">
                <a:xfrm>
                  <a:off x="3888" y="2640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805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128" y="2429"/>
                  <a:ext cx="19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>
                      <a:latin typeface="Helvetica" pitchFamily="34" charset="0"/>
                    </a:rPr>
                    <a:t>2</a:t>
                  </a:r>
                </a:p>
              </p:txBody>
            </p:sp>
            <p:sp>
              <p:nvSpPr>
                <p:cNvPr id="428053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128" y="2889"/>
                  <a:ext cx="19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>
                      <a:latin typeface="Helvetica" pitchFamily="34" charset="0"/>
                    </a:rPr>
                    <a:t>3</a:t>
                  </a:r>
                </a:p>
              </p:txBody>
            </p:sp>
          </p:grpSp>
          <p:sp>
            <p:nvSpPr>
              <p:cNvPr id="428055" name="Text Box 23"/>
              <p:cNvSpPr txBox="1">
                <a:spLocks noChangeArrowheads="1"/>
              </p:cNvSpPr>
              <p:nvPr/>
            </p:nvSpPr>
            <p:spPr bwMode="auto">
              <a:xfrm>
                <a:off x="4883150" y="5256213"/>
                <a:ext cx="2571750" cy="3667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>
                    <a:latin typeface="Helvetica" pitchFamily="34" charset="0"/>
                  </a:rPr>
                  <a:t>physical memory space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6840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Segmentation</a:t>
            </a:r>
          </a:p>
        </p:txBody>
      </p:sp>
      <p:sp>
        <p:nvSpPr>
          <p:cNvPr id="430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Logical address consists of a pair:</a:t>
            </a:r>
          </a:p>
          <a:p>
            <a:pPr>
              <a:buFontTx/>
              <a:buNone/>
            </a:pPr>
            <a:r>
              <a:rPr lang="en-US" dirty="0"/>
              <a:t>		&lt;</a:t>
            </a:r>
            <a:r>
              <a:rPr lang="en-US" sz="2800" b="1" dirty="0">
                <a:latin typeface="Courier New" pitchFamily="49" charset="0"/>
              </a:rPr>
              <a:t>segment-number, offset</a:t>
            </a:r>
            <a:r>
              <a:rPr lang="en-US" dirty="0"/>
              <a:t>&gt;</a:t>
            </a:r>
          </a:p>
          <a:p>
            <a:r>
              <a:rPr lang="en-US" dirty="0"/>
              <a:t>Segment table – maps two-dimensional physical addresses; each table entry has:</a:t>
            </a:r>
          </a:p>
          <a:p>
            <a:pPr lvl="1"/>
            <a:r>
              <a:rPr lang="en-US" i="1" dirty="0"/>
              <a:t>Base:</a:t>
            </a:r>
            <a:r>
              <a:rPr lang="en-US" dirty="0"/>
              <a:t> contains the starting physical address where the segments reside in memory.</a:t>
            </a:r>
          </a:p>
          <a:p>
            <a:pPr lvl="1"/>
            <a:r>
              <a:rPr lang="en-US" i="1" dirty="0"/>
              <a:t>Limit:</a:t>
            </a:r>
            <a:r>
              <a:rPr lang="en-US" dirty="0"/>
              <a:t> specifies the length of the segment.</a:t>
            </a:r>
          </a:p>
        </p:txBody>
      </p:sp>
    </p:spTree>
    <p:extLst>
      <p:ext uri="{BB962C8B-B14F-4D97-AF65-F5344CB8AC3E}">
        <p14:creationId xmlns:p14="http://schemas.microsoft.com/office/powerpoint/2010/main" val="1703213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Lookup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08919" y="1447800"/>
            <a:ext cx="7345363" cy="4343400"/>
            <a:chOff x="765175" y="1447800"/>
            <a:chExt cx="7345363" cy="4343400"/>
          </a:xfrm>
        </p:grpSpPr>
        <p:sp>
          <p:nvSpPr>
            <p:cNvPr id="432131" name="Rectangle 3"/>
            <p:cNvSpPr>
              <a:spLocks noChangeArrowheads="1"/>
            </p:cNvSpPr>
            <p:nvPr/>
          </p:nvSpPr>
          <p:spPr bwMode="auto">
            <a:xfrm>
              <a:off x="6781800" y="2209800"/>
              <a:ext cx="1143000" cy="533400"/>
            </a:xfrm>
            <a:prstGeom prst="rect">
              <a:avLst/>
            </a:prstGeom>
            <a:solidFill>
              <a:srgbClr val="EBE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sz="1600"/>
                <a:t>segment 0</a:t>
              </a:r>
            </a:p>
          </p:txBody>
        </p:sp>
        <p:sp>
          <p:nvSpPr>
            <p:cNvPr id="432132" name="Rectangle 4"/>
            <p:cNvSpPr>
              <a:spLocks noChangeArrowheads="1"/>
            </p:cNvSpPr>
            <p:nvPr/>
          </p:nvSpPr>
          <p:spPr bwMode="auto">
            <a:xfrm>
              <a:off x="6781800" y="2743200"/>
              <a:ext cx="1143000" cy="381000"/>
            </a:xfrm>
            <a:prstGeom prst="rect">
              <a:avLst/>
            </a:prstGeom>
            <a:solidFill>
              <a:srgbClr val="EBE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sz="1600"/>
                <a:t>segment 1</a:t>
              </a:r>
            </a:p>
          </p:txBody>
        </p:sp>
        <p:sp>
          <p:nvSpPr>
            <p:cNvPr id="432133" name="Rectangle 5"/>
            <p:cNvSpPr>
              <a:spLocks noChangeArrowheads="1"/>
            </p:cNvSpPr>
            <p:nvPr/>
          </p:nvSpPr>
          <p:spPr bwMode="auto">
            <a:xfrm>
              <a:off x="6781800" y="3429000"/>
              <a:ext cx="1143000" cy="381000"/>
            </a:xfrm>
            <a:prstGeom prst="rect">
              <a:avLst/>
            </a:prstGeom>
            <a:solidFill>
              <a:srgbClr val="EBE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sz="1600"/>
                <a:t>segment 2</a:t>
              </a:r>
            </a:p>
          </p:txBody>
        </p:sp>
        <p:sp>
          <p:nvSpPr>
            <p:cNvPr id="432134" name="Rectangle 6"/>
            <p:cNvSpPr>
              <a:spLocks noChangeArrowheads="1"/>
            </p:cNvSpPr>
            <p:nvPr/>
          </p:nvSpPr>
          <p:spPr bwMode="auto">
            <a:xfrm>
              <a:off x="6781800" y="4038600"/>
              <a:ext cx="11430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sz="1600"/>
                <a:t>segment 3</a:t>
              </a:r>
            </a:p>
          </p:txBody>
        </p:sp>
        <p:sp>
          <p:nvSpPr>
            <p:cNvPr id="432135" name="Rectangle 7"/>
            <p:cNvSpPr>
              <a:spLocks noChangeArrowheads="1"/>
            </p:cNvSpPr>
            <p:nvPr/>
          </p:nvSpPr>
          <p:spPr bwMode="auto">
            <a:xfrm>
              <a:off x="6781800" y="4800600"/>
              <a:ext cx="1143000" cy="762000"/>
            </a:xfrm>
            <a:prstGeom prst="rect">
              <a:avLst/>
            </a:prstGeom>
            <a:solidFill>
              <a:srgbClr val="EBE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sz="1600"/>
                <a:t>segment 4</a:t>
              </a:r>
            </a:p>
          </p:txBody>
        </p:sp>
        <p:sp>
          <p:nvSpPr>
            <p:cNvPr id="432136" name="Rectangle 8"/>
            <p:cNvSpPr>
              <a:spLocks noChangeArrowheads="1"/>
            </p:cNvSpPr>
            <p:nvPr/>
          </p:nvSpPr>
          <p:spPr bwMode="auto">
            <a:xfrm>
              <a:off x="6477000" y="1905000"/>
              <a:ext cx="1633538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EBEB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10000"/>
                </a:spcBef>
              </a:pPr>
              <a:r>
                <a:rPr lang="en-US" sz="1400" b="1"/>
                <a:t>physical memory</a:t>
              </a:r>
            </a:p>
          </p:txBody>
        </p:sp>
        <p:sp>
          <p:nvSpPr>
            <p:cNvPr id="432137" name="Rectangle 9"/>
            <p:cNvSpPr>
              <a:spLocks noChangeArrowheads="1"/>
            </p:cNvSpPr>
            <p:nvPr/>
          </p:nvSpPr>
          <p:spPr bwMode="auto">
            <a:xfrm>
              <a:off x="838200" y="2590800"/>
              <a:ext cx="1066800" cy="304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EFEB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sz="1400"/>
                <a:t>segment #</a:t>
              </a:r>
            </a:p>
          </p:txBody>
        </p:sp>
        <p:sp>
          <p:nvSpPr>
            <p:cNvPr id="432138" name="Oval 10"/>
            <p:cNvSpPr>
              <a:spLocks noChangeArrowheads="1"/>
            </p:cNvSpPr>
            <p:nvPr/>
          </p:nvSpPr>
          <p:spPr bwMode="auto">
            <a:xfrm>
              <a:off x="5029200" y="3886200"/>
              <a:ext cx="457200" cy="457200"/>
            </a:xfrm>
            <a:prstGeom prst="ellipse">
              <a:avLst/>
            </a:prstGeom>
            <a:solidFill>
              <a:srgbClr val="F0EBEB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/>
                <a:t>+</a:t>
              </a:r>
            </a:p>
          </p:txBody>
        </p:sp>
        <p:sp>
          <p:nvSpPr>
            <p:cNvPr id="432139" name="Rectangle 11"/>
            <p:cNvSpPr>
              <a:spLocks noChangeArrowheads="1"/>
            </p:cNvSpPr>
            <p:nvPr/>
          </p:nvSpPr>
          <p:spPr bwMode="auto">
            <a:xfrm>
              <a:off x="765175" y="2895600"/>
              <a:ext cx="14446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EBEB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10000"/>
                </a:spcBef>
              </a:pPr>
              <a:r>
                <a:rPr lang="en-US" sz="1400" b="1"/>
                <a:t>virtual address</a:t>
              </a:r>
            </a:p>
          </p:txBody>
        </p:sp>
        <p:sp>
          <p:nvSpPr>
            <p:cNvPr id="432140" name="Line 12"/>
            <p:cNvSpPr>
              <a:spLocks noChangeShapeType="1"/>
            </p:cNvSpPr>
            <p:nvPr/>
          </p:nvSpPr>
          <p:spPr bwMode="auto">
            <a:xfrm>
              <a:off x="5486400" y="4114800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41" name="Line 13"/>
            <p:cNvSpPr>
              <a:spLocks noChangeShapeType="1"/>
            </p:cNvSpPr>
            <p:nvPr/>
          </p:nvSpPr>
          <p:spPr bwMode="auto">
            <a:xfrm>
              <a:off x="3886200" y="4114800"/>
              <a:ext cx="1066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42" name="Rectangle 14"/>
            <p:cNvSpPr>
              <a:spLocks noChangeArrowheads="1"/>
            </p:cNvSpPr>
            <p:nvPr/>
          </p:nvSpPr>
          <p:spPr bwMode="auto">
            <a:xfrm>
              <a:off x="6781800" y="3124200"/>
              <a:ext cx="1143000" cy="304800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43" name="Rectangle 15"/>
            <p:cNvSpPr>
              <a:spLocks noChangeArrowheads="1"/>
            </p:cNvSpPr>
            <p:nvPr/>
          </p:nvSpPr>
          <p:spPr bwMode="auto">
            <a:xfrm>
              <a:off x="6781800" y="3810000"/>
              <a:ext cx="1143000" cy="228600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44" name="Rectangle 16"/>
            <p:cNvSpPr>
              <a:spLocks noChangeArrowheads="1"/>
            </p:cNvSpPr>
            <p:nvPr/>
          </p:nvSpPr>
          <p:spPr bwMode="auto">
            <a:xfrm>
              <a:off x="6781800" y="4343400"/>
              <a:ext cx="1143000" cy="457200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45" name="Rectangle 17"/>
            <p:cNvSpPr>
              <a:spLocks noChangeArrowheads="1"/>
            </p:cNvSpPr>
            <p:nvPr/>
          </p:nvSpPr>
          <p:spPr bwMode="auto">
            <a:xfrm>
              <a:off x="6781800" y="5562600"/>
              <a:ext cx="1143000" cy="228600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46" name="AutoShape 18"/>
            <p:cNvSpPr>
              <a:spLocks noChangeArrowheads="1"/>
            </p:cNvSpPr>
            <p:nvPr/>
          </p:nvSpPr>
          <p:spPr bwMode="auto">
            <a:xfrm>
              <a:off x="3429000" y="3886200"/>
              <a:ext cx="457200" cy="457200"/>
            </a:xfrm>
            <a:prstGeom prst="diamond">
              <a:avLst/>
            </a:prstGeom>
            <a:solidFill>
              <a:srgbClr val="EBE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/>
                <a:t>&lt;?</a:t>
              </a:r>
            </a:p>
          </p:txBody>
        </p:sp>
        <p:sp>
          <p:nvSpPr>
            <p:cNvPr id="432147" name="Line 19"/>
            <p:cNvSpPr>
              <a:spLocks noChangeShapeType="1"/>
            </p:cNvSpPr>
            <p:nvPr/>
          </p:nvSpPr>
          <p:spPr bwMode="auto">
            <a:xfrm>
              <a:off x="3657600" y="4343400"/>
              <a:ext cx="0" cy="533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48" name="Rectangle 20"/>
            <p:cNvSpPr>
              <a:spLocks noChangeArrowheads="1"/>
            </p:cNvSpPr>
            <p:nvPr/>
          </p:nvSpPr>
          <p:spPr bwMode="auto">
            <a:xfrm>
              <a:off x="2895600" y="4876800"/>
              <a:ext cx="1520825" cy="538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EBEB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10000"/>
                </a:spcBef>
              </a:pPr>
              <a:r>
                <a:rPr lang="en-US" sz="1400" b="1">
                  <a:solidFill>
                    <a:srgbClr val="FF0000"/>
                  </a:solidFill>
                </a:rPr>
                <a:t>raise</a:t>
              </a:r>
            </a:p>
            <a:p>
              <a:pPr algn="ctr">
                <a:spcBef>
                  <a:spcPct val="10000"/>
                </a:spcBef>
              </a:pPr>
              <a:r>
                <a:rPr lang="en-US" sz="1400" b="1">
                  <a:solidFill>
                    <a:srgbClr val="FF0000"/>
                  </a:solidFill>
                </a:rPr>
                <a:t> protection fault</a:t>
              </a:r>
            </a:p>
          </p:txBody>
        </p:sp>
        <p:sp>
          <p:nvSpPr>
            <p:cNvPr id="432149" name="Rectangle 21"/>
            <p:cNvSpPr>
              <a:spLocks noChangeArrowheads="1"/>
            </p:cNvSpPr>
            <p:nvPr/>
          </p:nvSpPr>
          <p:spPr bwMode="auto">
            <a:xfrm>
              <a:off x="3614738" y="4367213"/>
              <a:ext cx="4095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EBEB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10000"/>
                </a:spcBef>
              </a:pPr>
              <a:r>
                <a:rPr lang="en-US" sz="1600"/>
                <a:t>no</a:t>
              </a:r>
            </a:p>
          </p:txBody>
        </p:sp>
        <p:sp>
          <p:nvSpPr>
            <p:cNvPr id="432150" name="Rectangle 22"/>
            <p:cNvSpPr>
              <a:spLocks noChangeArrowheads="1"/>
            </p:cNvSpPr>
            <p:nvPr/>
          </p:nvSpPr>
          <p:spPr bwMode="auto">
            <a:xfrm>
              <a:off x="3843338" y="3810000"/>
              <a:ext cx="500062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EBEB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10000"/>
                </a:spcBef>
              </a:pPr>
              <a:r>
                <a:rPr lang="en-US" sz="1600"/>
                <a:t>yes</a:t>
              </a:r>
            </a:p>
          </p:txBody>
        </p:sp>
        <p:sp>
          <p:nvSpPr>
            <p:cNvPr id="432151" name="Rectangle 23"/>
            <p:cNvSpPr>
              <a:spLocks noChangeArrowheads="1"/>
            </p:cNvSpPr>
            <p:nvPr/>
          </p:nvSpPr>
          <p:spPr bwMode="auto">
            <a:xfrm>
              <a:off x="1905000" y="2590800"/>
              <a:ext cx="1066800" cy="304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EFEB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sz="1400"/>
                <a:t>offset</a:t>
              </a:r>
            </a:p>
          </p:txBody>
        </p:sp>
        <p:grpSp>
          <p:nvGrpSpPr>
            <p:cNvPr id="432152" name="Group 24"/>
            <p:cNvGrpSpPr>
              <a:grpSpLocks/>
            </p:cNvGrpSpPr>
            <p:nvPr/>
          </p:nvGrpSpPr>
          <p:grpSpPr bwMode="auto">
            <a:xfrm>
              <a:off x="3733800" y="1752600"/>
              <a:ext cx="1676400" cy="914400"/>
              <a:chOff x="1968" y="1056"/>
              <a:chExt cx="1248" cy="576"/>
            </a:xfrm>
          </p:grpSpPr>
          <p:sp>
            <p:nvSpPr>
              <p:cNvPr id="432153" name="Rectangle 25"/>
              <p:cNvSpPr>
                <a:spLocks noChangeArrowheads="1"/>
              </p:cNvSpPr>
              <p:nvPr/>
            </p:nvSpPr>
            <p:spPr bwMode="auto">
              <a:xfrm>
                <a:off x="2592" y="1248"/>
                <a:ext cx="624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EFEB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10000"/>
                  </a:spcBef>
                </a:pPr>
                <a:r>
                  <a:rPr lang="en-US" sz="1400"/>
                  <a:t>base</a:t>
                </a:r>
              </a:p>
            </p:txBody>
          </p:sp>
          <p:sp>
            <p:nvSpPr>
              <p:cNvPr id="432154" name="Rectangle 26"/>
              <p:cNvSpPr>
                <a:spLocks noChangeArrowheads="1"/>
              </p:cNvSpPr>
              <p:nvPr/>
            </p:nvSpPr>
            <p:spPr bwMode="auto">
              <a:xfrm>
                <a:off x="1968" y="1248"/>
                <a:ext cx="624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EFEB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10000"/>
                  </a:spcBef>
                </a:pPr>
                <a:r>
                  <a:rPr lang="en-US" sz="1400"/>
                  <a:t>limit</a:t>
                </a:r>
              </a:p>
            </p:txBody>
          </p:sp>
          <p:sp>
            <p:nvSpPr>
              <p:cNvPr id="432155" name="Rectangle 27"/>
              <p:cNvSpPr>
                <a:spLocks noChangeArrowheads="1"/>
              </p:cNvSpPr>
              <p:nvPr/>
            </p:nvSpPr>
            <p:spPr bwMode="auto">
              <a:xfrm>
                <a:off x="2592" y="1056"/>
                <a:ext cx="624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EFEB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10000"/>
                  </a:spcBef>
                </a:pPr>
                <a:endParaRPr lang="en-US" sz="1400"/>
              </a:p>
            </p:txBody>
          </p:sp>
          <p:sp>
            <p:nvSpPr>
              <p:cNvPr id="432156" name="Rectangle 28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624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EFEB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10000"/>
                  </a:spcBef>
                </a:pPr>
                <a:endParaRPr lang="en-US" sz="1400"/>
              </a:p>
            </p:txBody>
          </p:sp>
          <p:sp>
            <p:nvSpPr>
              <p:cNvPr id="432157" name="Rectangle 29"/>
              <p:cNvSpPr>
                <a:spLocks noChangeArrowheads="1"/>
              </p:cNvSpPr>
              <p:nvPr/>
            </p:nvSpPr>
            <p:spPr bwMode="auto">
              <a:xfrm>
                <a:off x="2592" y="1440"/>
                <a:ext cx="624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EFEB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10000"/>
                  </a:spcBef>
                </a:pPr>
                <a:endParaRPr lang="en-US" sz="1400"/>
              </a:p>
            </p:txBody>
          </p:sp>
          <p:sp>
            <p:nvSpPr>
              <p:cNvPr id="432158" name="Rectangle 30"/>
              <p:cNvSpPr>
                <a:spLocks noChangeArrowheads="1"/>
              </p:cNvSpPr>
              <p:nvPr/>
            </p:nvSpPr>
            <p:spPr bwMode="auto">
              <a:xfrm>
                <a:off x="1968" y="1440"/>
                <a:ext cx="624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EFEB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10000"/>
                  </a:spcBef>
                </a:pPr>
                <a:endParaRPr lang="en-US" sz="1400"/>
              </a:p>
            </p:txBody>
          </p:sp>
        </p:grpSp>
        <p:sp>
          <p:nvSpPr>
            <p:cNvPr id="432159" name="Rectangle 31"/>
            <p:cNvSpPr>
              <a:spLocks noChangeArrowheads="1"/>
            </p:cNvSpPr>
            <p:nvPr/>
          </p:nvSpPr>
          <p:spPr bwMode="auto">
            <a:xfrm>
              <a:off x="3706813" y="1447800"/>
              <a:ext cx="1731962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EBEB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10000"/>
                </a:spcBef>
              </a:pPr>
              <a:r>
                <a:rPr lang="en-US" sz="1400" b="1"/>
                <a:t>Segment registers</a:t>
              </a:r>
            </a:p>
          </p:txBody>
        </p:sp>
        <p:sp>
          <p:nvSpPr>
            <p:cNvPr id="432160" name="Freeform 32"/>
            <p:cNvSpPr>
              <a:spLocks/>
            </p:cNvSpPr>
            <p:nvPr/>
          </p:nvSpPr>
          <p:spPr bwMode="auto">
            <a:xfrm>
              <a:off x="2286000" y="2895600"/>
              <a:ext cx="1066800" cy="1219200"/>
            </a:xfrm>
            <a:custGeom>
              <a:avLst/>
              <a:gdLst>
                <a:gd name="T0" fmla="*/ 48 w 672"/>
                <a:gd name="T1" fmla="*/ 0 h 768"/>
                <a:gd name="T2" fmla="*/ 48 w 672"/>
                <a:gd name="T3" fmla="*/ 480 h 768"/>
                <a:gd name="T4" fmla="*/ 336 w 672"/>
                <a:gd name="T5" fmla="*/ 720 h 768"/>
                <a:gd name="T6" fmla="*/ 672 w 672"/>
                <a:gd name="T7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2" h="768">
                  <a:moveTo>
                    <a:pt x="48" y="0"/>
                  </a:moveTo>
                  <a:cubicBezTo>
                    <a:pt x="24" y="180"/>
                    <a:pt x="0" y="360"/>
                    <a:pt x="48" y="480"/>
                  </a:cubicBezTo>
                  <a:cubicBezTo>
                    <a:pt x="96" y="600"/>
                    <a:pt x="232" y="672"/>
                    <a:pt x="336" y="720"/>
                  </a:cubicBezTo>
                  <a:cubicBezTo>
                    <a:pt x="440" y="768"/>
                    <a:pt x="556" y="768"/>
                    <a:pt x="672" y="768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EBEB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61" name="Freeform 33"/>
            <p:cNvSpPr>
              <a:spLocks/>
            </p:cNvSpPr>
            <p:nvPr/>
          </p:nvSpPr>
          <p:spPr bwMode="auto">
            <a:xfrm>
              <a:off x="1130300" y="2209800"/>
              <a:ext cx="2527300" cy="381000"/>
            </a:xfrm>
            <a:custGeom>
              <a:avLst/>
              <a:gdLst>
                <a:gd name="T0" fmla="*/ 104 w 1592"/>
                <a:gd name="T1" fmla="*/ 240 h 240"/>
                <a:gd name="T2" fmla="*/ 248 w 1592"/>
                <a:gd name="T3" fmla="*/ 48 h 240"/>
                <a:gd name="T4" fmla="*/ 1592 w 1592"/>
                <a:gd name="T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2" h="240">
                  <a:moveTo>
                    <a:pt x="104" y="240"/>
                  </a:moveTo>
                  <a:cubicBezTo>
                    <a:pt x="52" y="164"/>
                    <a:pt x="0" y="88"/>
                    <a:pt x="248" y="48"/>
                  </a:cubicBezTo>
                  <a:cubicBezTo>
                    <a:pt x="496" y="8"/>
                    <a:pt x="1044" y="4"/>
                    <a:pt x="1592" y="0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EBEB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62" name="Freeform 34"/>
            <p:cNvSpPr>
              <a:spLocks/>
            </p:cNvSpPr>
            <p:nvPr/>
          </p:nvSpPr>
          <p:spPr bwMode="auto">
            <a:xfrm>
              <a:off x="3314700" y="2286000"/>
              <a:ext cx="419100" cy="1524000"/>
            </a:xfrm>
            <a:custGeom>
              <a:avLst/>
              <a:gdLst>
                <a:gd name="T0" fmla="*/ 264 w 264"/>
                <a:gd name="T1" fmla="*/ 0 h 960"/>
                <a:gd name="T2" fmla="*/ 72 w 264"/>
                <a:gd name="T3" fmla="*/ 144 h 960"/>
                <a:gd name="T4" fmla="*/ 24 w 264"/>
                <a:gd name="T5" fmla="*/ 480 h 960"/>
                <a:gd name="T6" fmla="*/ 216 w 264"/>
                <a:gd name="T7" fmla="*/ 96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960">
                  <a:moveTo>
                    <a:pt x="264" y="0"/>
                  </a:moveTo>
                  <a:cubicBezTo>
                    <a:pt x="188" y="32"/>
                    <a:pt x="112" y="64"/>
                    <a:pt x="72" y="144"/>
                  </a:cubicBezTo>
                  <a:cubicBezTo>
                    <a:pt x="32" y="224"/>
                    <a:pt x="0" y="344"/>
                    <a:pt x="24" y="480"/>
                  </a:cubicBezTo>
                  <a:cubicBezTo>
                    <a:pt x="48" y="616"/>
                    <a:pt x="132" y="788"/>
                    <a:pt x="216" y="960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EBEB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63" name="Freeform 35"/>
            <p:cNvSpPr>
              <a:spLocks/>
            </p:cNvSpPr>
            <p:nvPr/>
          </p:nvSpPr>
          <p:spPr bwMode="auto">
            <a:xfrm>
              <a:off x="5257800" y="2171700"/>
              <a:ext cx="482600" cy="1638300"/>
            </a:xfrm>
            <a:custGeom>
              <a:avLst/>
              <a:gdLst>
                <a:gd name="T0" fmla="*/ 96 w 304"/>
                <a:gd name="T1" fmla="*/ 24 h 1032"/>
                <a:gd name="T2" fmla="*/ 288 w 304"/>
                <a:gd name="T3" fmla="*/ 168 h 1032"/>
                <a:gd name="T4" fmla="*/ 0 w 304"/>
                <a:gd name="T5" fmla="*/ 1032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4" h="1032">
                  <a:moveTo>
                    <a:pt x="96" y="24"/>
                  </a:moveTo>
                  <a:cubicBezTo>
                    <a:pt x="200" y="12"/>
                    <a:pt x="304" y="0"/>
                    <a:pt x="288" y="168"/>
                  </a:cubicBezTo>
                  <a:cubicBezTo>
                    <a:pt x="272" y="336"/>
                    <a:pt x="136" y="684"/>
                    <a:pt x="0" y="1032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EBEB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64" name="Text Box 36"/>
            <p:cNvSpPr txBox="1">
              <a:spLocks noChangeArrowheads="1"/>
            </p:cNvSpPr>
            <p:nvPr/>
          </p:nvSpPr>
          <p:spPr bwMode="auto">
            <a:xfrm>
              <a:off x="1295400" y="1524000"/>
              <a:ext cx="1752600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600" dirty="0">
                  <a:latin typeface="Helvetica"/>
                </a:rPr>
                <a:t>Index to segment register table</a:t>
              </a:r>
            </a:p>
          </p:txBody>
        </p:sp>
        <p:sp>
          <p:nvSpPr>
            <p:cNvPr id="432165" name="Text Box 37"/>
            <p:cNvSpPr txBox="1">
              <a:spLocks noChangeArrowheads="1"/>
            </p:cNvSpPr>
            <p:nvPr/>
          </p:nvSpPr>
          <p:spPr bwMode="auto">
            <a:xfrm>
              <a:off x="5486400" y="4267200"/>
              <a:ext cx="1219200" cy="549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lnSpc>
                  <a:spcPct val="65000"/>
                </a:lnSpc>
                <a:spcBef>
                  <a:spcPct val="50000"/>
                </a:spcBef>
              </a:pPr>
              <a:r>
                <a:rPr lang="en-US" sz="1600" b="1" dirty="0">
                  <a:latin typeface="Helvetica"/>
                </a:rPr>
                <a:t>Physical </a:t>
              </a:r>
            </a:p>
            <a:p>
              <a:pPr eaLnBrk="1" hangingPunct="1">
                <a:lnSpc>
                  <a:spcPct val="65000"/>
                </a:lnSpc>
                <a:spcBef>
                  <a:spcPct val="50000"/>
                </a:spcBef>
              </a:pPr>
              <a:r>
                <a:rPr lang="en-US" sz="1600" b="1" dirty="0">
                  <a:latin typeface="Helvetica"/>
                </a:rPr>
                <a:t>Address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1A5472-956D-BF4A-80DC-078AEB5FAFDF}"/>
                  </a:ext>
                </a:extLst>
              </p14:cNvPr>
              <p14:cNvContentPartPr/>
              <p14:nvPr/>
            </p14:nvContentPartPr>
            <p14:xfrm>
              <a:off x="7187531" y="2747487"/>
              <a:ext cx="259920" cy="14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1A5472-956D-BF4A-80DC-078AEB5FAF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69891" y="2729847"/>
                <a:ext cx="2955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685F519-3B6B-B847-973E-840DCF4AEA82}"/>
                  </a:ext>
                </a:extLst>
              </p14:cNvPr>
              <p14:cNvContentPartPr/>
              <p14:nvPr/>
            </p14:nvContentPartPr>
            <p14:xfrm>
              <a:off x="7451411" y="2755407"/>
              <a:ext cx="489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685F519-3B6B-B847-973E-840DCF4AEA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33411" y="2737407"/>
                <a:ext cx="846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A4CF8F0C-585A-1A4B-846E-16DEBE13DA48}"/>
              </a:ext>
            </a:extLst>
          </p:cNvPr>
          <p:cNvGrpSpPr/>
          <p:nvPr/>
        </p:nvGrpSpPr>
        <p:grpSpPr>
          <a:xfrm>
            <a:off x="7244771" y="2821647"/>
            <a:ext cx="259560" cy="323640"/>
            <a:chOff x="7244771" y="2821647"/>
            <a:chExt cx="25956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370EA8F-2A65-6440-89C9-C717D772647F}"/>
                    </a:ext>
                  </a:extLst>
                </p14:cNvPr>
                <p14:cNvContentPartPr/>
                <p14:nvPr/>
              </p14:nvContentPartPr>
              <p14:xfrm>
                <a:off x="7402091" y="2821647"/>
                <a:ext cx="9720" cy="248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370EA8F-2A65-6440-89C9-C717D772647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84091" y="2804007"/>
                  <a:ext cx="453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7F6BEC5-C7B9-F34A-9612-420E6EA9F1AD}"/>
                    </a:ext>
                  </a:extLst>
                </p14:cNvPr>
                <p14:cNvContentPartPr/>
                <p14:nvPr/>
              </p14:nvContentPartPr>
              <p14:xfrm>
                <a:off x="7244771" y="3129087"/>
                <a:ext cx="259560" cy="16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7F6BEC5-C7B9-F34A-9612-420E6EA9F1A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26771" y="3111087"/>
                  <a:ext cx="295200" cy="5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74493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Segmentation</a:t>
            </a:r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i="1" dirty="0"/>
              <a:t>Protection</a:t>
            </a:r>
            <a:r>
              <a:rPr lang="en-US" dirty="0"/>
              <a:t>.  With each pair of segment registers, include:</a:t>
            </a:r>
          </a:p>
          <a:p>
            <a:pPr lvl="1">
              <a:lnSpc>
                <a:spcPct val="110000"/>
              </a:lnSpc>
            </a:pPr>
            <a:r>
              <a:rPr lang="en-US" i="1" dirty="0"/>
              <a:t>validation bit</a:t>
            </a:r>
            <a:r>
              <a:rPr lang="en-US" dirty="0"/>
              <a:t> = 0 </a:t>
            </a:r>
            <a:r>
              <a:rPr lang="en-US" dirty="0">
                <a:sym typeface="Symbol" pitchFamily="18" charset="2"/>
              </a:rPr>
              <a:t> illegal segment</a:t>
            </a:r>
          </a:p>
          <a:p>
            <a:pPr lvl="1">
              <a:lnSpc>
                <a:spcPct val="110000"/>
              </a:lnSpc>
            </a:pPr>
            <a:r>
              <a:rPr lang="en-US" i="1" dirty="0">
                <a:sym typeface="Symbol" pitchFamily="18" charset="2"/>
              </a:rPr>
              <a:t>read</a:t>
            </a:r>
            <a:r>
              <a:rPr lang="en-US" dirty="0">
                <a:sym typeface="Symbol" pitchFamily="18" charset="2"/>
              </a:rPr>
              <a:t>/</a:t>
            </a:r>
            <a:r>
              <a:rPr lang="en-US" i="1" dirty="0">
                <a:sym typeface="Symbol" pitchFamily="18" charset="2"/>
              </a:rPr>
              <a:t>write</a:t>
            </a:r>
            <a:r>
              <a:rPr lang="en-US" dirty="0">
                <a:sym typeface="Symbol" pitchFamily="18" charset="2"/>
              </a:rPr>
              <a:t>/</a:t>
            </a:r>
            <a:r>
              <a:rPr lang="en-US" i="1" dirty="0">
                <a:sym typeface="Symbol" pitchFamily="18" charset="2"/>
              </a:rPr>
              <a:t>execute</a:t>
            </a:r>
            <a:r>
              <a:rPr lang="en-US" dirty="0">
                <a:sym typeface="Symbol" pitchFamily="18" charset="2"/>
              </a:rPr>
              <a:t> privileges</a:t>
            </a:r>
          </a:p>
          <a:p>
            <a:pPr>
              <a:lnSpc>
                <a:spcPct val="110000"/>
              </a:lnSpc>
            </a:pPr>
            <a:r>
              <a:rPr lang="en-US" i="1" dirty="0"/>
              <a:t>Protection bits</a:t>
            </a:r>
            <a:r>
              <a:rPr lang="en-US" dirty="0"/>
              <a:t> associated with segments; code sharing occurs at segment level.</a:t>
            </a:r>
          </a:p>
          <a:p>
            <a:pPr>
              <a:lnSpc>
                <a:spcPct val="110000"/>
              </a:lnSpc>
            </a:pPr>
            <a:r>
              <a:rPr lang="en-US" dirty="0"/>
              <a:t>Since segments vary in length, memory allocation is a dynamic storage-allocation problem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With all the problems of fragmentation!</a:t>
            </a:r>
          </a:p>
        </p:txBody>
      </p:sp>
    </p:spTree>
    <p:extLst>
      <p:ext uri="{BB962C8B-B14F-4D97-AF65-F5344CB8AC3E}">
        <p14:creationId xmlns:p14="http://schemas.microsoft.com/office/powerpoint/2010/main" val="940660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Segmentation</a:t>
            </a:r>
          </a:p>
        </p:txBody>
      </p:sp>
      <p:sp>
        <p:nvSpPr>
          <p:cNvPr id="4362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Common in early minicomputers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Small amount of additional hardware – 4 or 8 segments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Used effectively in classical Unix</a:t>
            </a:r>
          </a:p>
          <a:p>
            <a:pPr>
              <a:lnSpc>
                <a:spcPct val="120000"/>
              </a:lnSpc>
            </a:pPr>
            <a:r>
              <a:rPr lang="en-US" sz="2800" dirty="0"/>
              <a:t>Good idea that has persisted and supported in current hardware and OSs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Pentium, x86 supports segments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Linux supports segments (sort of)</a:t>
            </a:r>
          </a:p>
          <a:p>
            <a:pPr>
              <a:lnSpc>
                <a:spcPct val="120000"/>
              </a:lnSpc>
            </a:pPr>
            <a:r>
              <a:rPr lang="en-US" sz="2800" dirty="0"/>
              <a:t>Still have </a:t>
            </a:r>
            <a:r>
              <a:rPr lang="en-US" sz="2800" b="1" i="1" dirty="0">
                <a:highlight>
                  <a:srgbClr val="FF0000"/>
                </a:highlight>
              </a:rPr>
              <a:t>external fragmentation</a:t>
            </a:r>
            <a:r>
              <a:rPr lang="en-US" sz="2800" b="1" dirty="0">
                <a:highlight>
                  <a:srgbClr val="FF0000"/>
                </a:highlight>
              </a:rPr>
              <a:t> of memory </a:t>
            </a:r>
          </a:p>
          <a:p>
            <a:pPr>
              <a:lnSpc>
                <a:spcPct val="120000"/>
              </a:lnSpc>
            </a:pPr>
            <a:r>
              <a:rPr lang="en-US" sz="2800" dirty="0"/>
              <a:t>What is the next level of Memory Management improvement?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Next topic</a:t>
            </a:r>
          </a:p>
        </p:txBody>
      </p:sp>
    </p:spTree>
    <p:extLst>
      <p:ext uri="{BB962C8B-B14F-4D97-AF65-F5344CB8AC3E}">
        <p14:creationId xmlns:p14="http://schemas.microsoft.com/office/powerpoint/2010/main" val="2438938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686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Allocation of physical memory to processes</a:t>
            </a:r>
          </a:p>
          <a:p>
            <a:pPr>
              <a:lnSpc>
                <a:spcPct val="120000"/>
              </a:lnSpc>
            </a:pPr>
            <a:r>
              <a:rPr lang="en-US" i="1" dirty="0"/>
              <a:t>Virtual Address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Address space in which the process “thinks”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Each virtual address is translated “on the fly” to a physical address</a:t>
            </a:r>
          </a:p>
          <a:p>
            <a:pPr>
              <a:lnSpc>
                <a:spcPct val="120000"/>
              </a:lnSpc>
            </a:pPr>
            <a:r>
              <a:rPr lang="en-US" i="1" dirty="0"/>
              <a:t>Fragmentation</a:t>
            </a:r>
          </a:p>
          <a:p>
            <a:pPr lvl="1">
              <a:lnSpc>
                <a:spcPct val="120000"/>
              </a:lnSpc>
            </a:pPr>
            <a:r>
              <a:rPr lang="en-US" i="1" dirty="0"/>
              <a:t>Internal fragmentation</a:t>
            </a:r>
            <a:r>
              <a:rPr lang="en-US" dirty="0"/>
              <a:t> – unused within an allocation</a:t>
            </a:r>
          </a:p>
          <a:p>
            <a:pPr lvl="1">
              <a:lnSpc>
                <a:spcPct val="120000"/>
              </a:lnSpc>
            </a:pPr>
            <a:r>
              <a:rPr lang="en-US" i="1" dirty="0"/>
              <a:t>External fragmentation</a:t>
            </a:r>
            <a:r>
              <a:rPr lang="en-US" dirty="0"/>
              <a:t> – unused between allocations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73061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Management Review</a:t>
            </a:r>
          </a:p>
        </p:txBody>
      </p:sp>
      <p:sp>
        <p:nvSpPr>
          <p:cNvPr id="3706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Segmentation</a:t>
            </a:r>
          </a:p>
          <a:p>
            <a:pPr lvl="1"/>
            <a:r>
              <a:rPr lang="en-US" dirty="0"/>
              <a:t>Recognition of different parts of virtual address space</a:t>
            </a:r>
          </a:p>
          <a:p>
            <a:pPr lvl="1"/>
            <a:r>
              <a:rPr lang="en-US" dirty="0"/>
              <a:t>Different allocation strategies</a:t>
            </a:r>
          </a:p>
          <a:p>
            <a:pPr lvl="2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The rule of “no free lunch”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Fixed size allocations </a:t>
            </a:r>
            <a:r>
              <a:rPr lang="en-US" dirty="0">
                <a:solidFill>
                  <a:srgbClr val="FF0000"/>
                </a:solidFill>
                <a:sym typeface="Symbol" pitchFamily="18" charset="2"/>
              </a:rPr>
              <a:t> no external fragmentation, more internal fragmentation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Symbol" pitchFamily="18" charset="2"/>
              </a:rPr>
              <a:t>Variable allocations  no internal fragmentation, more external fragmentation</a:t>
            </a:r>
          </a:p>
        </p:txBody>
      </p:sp>
    </p:spTree>
    <p:extLst>
      <p:ext uri="{BB962C8B-B14F-4D97-AF65-F5344CB8AC3E}">
        <p14:creationId xmlns:p14="http://schemas.microsoft.com/office/powerpoint/2010/main" val="1218201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Paging</a:t>
            </a:r>
          </a:p>
        </p:txBody>
      </p:sp>
      <p:sp>
        <p:nvSpPr>
          <p:cNvPr id="3747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different approach</a:t>
            </a:r>
          </a:p>
          <a:p>
            <a:r>
              <a:rPr lang="en-US"/>
              <a:t>Addresses all of the issues of previous topic</a:t>
            </a:r>
          </a:p>
          <a:p>
            <a:r>
              <a:rPr lang="en-US"/>
              <a:t>Introduces new issues of its own</a:t>
            </a:r>
          </a:p>
        </p:txBody>
      </p:sp>
    </p:spTree>
    <p:extLst>
      <p:ext uri="{BB962C8B-B14F-4D97-AF65-F5344CB8AC3E}">
        <p14:creationId xmlns:p14="http://schemas.microsoft.com/office/powerpoint/2010/main" val="581179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 descr="D:\b\b4\IBM\03-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80" y="1531592"/>
            <a:ext cx="7751852" cy="500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Memory – Paging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45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Paging</a:t>
            </a:r>
          </a:p>
        </p:txBody>
      </p:sp>
      <p:sp>
        <p:nvSpPr>
          <p:cNvPr id="3788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8898"/>
            <a:ext cx="3878943" cy="470726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Use small </a:t>
            </a:r>
            <a:r>
              <a:rPr lang="en-US" sz="2400" i="1" dirty="0"/>
              <a:t>fixed size units</a:t>
            </a:r>
            <a:r>
              <a:rPr lang="en-US" sz="2400" dirty="0"/>
              <a:t> in both physical and virtual memory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Provide sufficient </a:t>
            </a:r>
            <a:r>
              <a:rPr lang="en-US" sz="2400" i="1" dirty="0"/>
              <a:t>MMU hardware</a:t>
            </a:r>
            <a:r>
              <a:rPr lang="en-US" sz="2400" dirty="0"/>
              <a:t> to allow page units to be scattered across memory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Make it possible to leave </a:t>
            </a:r>
            <a:r>
              <a:rPr lang="en-US" sz="2400" i="1" dirty="0"/>
              <a:t>infrequently used parts</a:t>
            </a:r>
            <a:r>
              <a:rPr lang="en-US" sz="2400" dirty="0"/>
              <a:t> of virtual address space out of physical memory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Solve internal &amp; external </a:t>
            </a:r>
            <a:r>
              <a:rPr lang="en-US" sz="2400" i="1" dirty="0"/>
              <a:t>fragmentation</a:t>
            </a:r>
            <a:r>
              <a:rPr lang="en-US" sz="2400" dirty="0"/>
              <a:t> problems </a:t>
            </a:r>
          </a:p>
        </p:txBody>
      </p:sp>
      <p:grpSp>
        <p:nvGrpSpPr>
          <p:cNvPr id="378884" name="Group 4"/>
          <p:cNvGrpSpPr>
            <a:grpSpLocks/>
          </p:cNvGrpSpPr>
          <p:nvPr/>
        </p:nvGrpSpPr>
        <p:grpSpPr bwMode="auto">
          <a:xfrm>
            <a:off x="4603750" y="2209800"/>
            <a:ext cx="4464050" cy="2984500"/>
            <a:chOff x="1346" y="2016"/>
            <a:chExt cx="2812" cy="1880"/>
          </a:xfrm>
        </p:grpSpPr>
        <p:sp>
          <p:nvSpPr>
            <p:cNvPr id="378885" name="Rectangle 5"/>
            <p:cNvSpPr>
              <a:spLocks noChangeArrowheads="1"/>
            </p:cNvSpPr>
            <p:nvPr/>
          </p:nvSpPr>
          <p:spPr bwMode="auto">
            <a:xfrm>
              <a:off x="1584" y="3648"/>
              <a:ext cx="720" cy="248"/>
            </a:xfrm>
            <a:prstGeom prst="rect">
              <a:avLst/>
            </a:prstGeom>
            <a:solidFill>
              <a:srgbClr val="EBE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/>
                <a:t>page X</a:t>
              </a:r>
            </a:p>
          </p:txBody>
        </p:sp>
        <p:sp>
          <p:nvSpPr>
            <p:cNvPr id="378886" name="Rectangle 6"/>
            <p:cNvSpPr>
              <a:spLocks noChangeArrowheads="1"/>
            </p:cNvSpPr>
            <p:nvPr/>
          </p:nvSpPr>
          <p:spPr bwMode="auto">
            <a:xfrm>
              <a:off x="3397" y="2504"/>
              <a:ext cx="720" cy="249"/>
            </a:xfrm>
            <a:prstGeom prst="rect">
              <a:avLst/>
            </a:prstGeom>
            <a:solidFill>
              <a:srgbClr val="EBE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dirty="0"/>
                <a:t>frame 0</a:t>
              </a:r>
            </a:p>
          </p:txBody>
        </p:sp>
        <p:sp>
          <p:nvSpPr>
            <p:cNvPr id="378887" name="Rectangle 7"/>
            <p:cNvSpPr>
              <a:spLocks noChangeArrowheads="1"/>
            </p:cNvSpPr>
            <p:nvPr/>
          </p:nvSpPr>
          <p:spPr bwMode="auto">
            <a:xfrm>
              <a:off x="3397" y="2753"/>
              <a:ext cx="720" cy="248"/>
            </a:xfrm>
            <a:prstGeom prst="rect">
              <a:avLst/>
            </a:prstGeom>
            <a:solidFill>
              <a:srgbClr val="EBE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/>
                <a:t>frame 1</a:t>
              </a:r>
            </a:p>
          </p:txBody>
        </p:sp>
        <p:sp>
          <p:nvSpPr>
            <p:cNvPr id="378888" name="Rectangle 8"/>
            <p:cNvSpPr>
              <a:spLocks noChangeArrowheads="1"/>
            </p:cNvSpPr>
            <p:nvPr/>
          </p:nvSpPr>
          <p:spPr bwMode="auto">
            <a:xfrm>
              <a:off x="3397" y="3001"/>
              <a:ext cx="720" cy="248"/>
            </a:xfrm>
            <a:prstGeom prst="rect">
              <a:avLst/>
            </a:prstGeom>
            <a:solidFill>
              <a:srgbClr val="EBE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/>
                <a:t>frame 2</a:t>
              </a:r>
            </a:p>
          </p:txBody>
        </p:sp>
        <p:sp>
          <p:nvSpPr>
            <p:cNvPr id="378889" name="Rectangle 9"/>
            <p:cNvSpPr>
              <a:spLocks noChangeArrowheads="1"/>
            </p:cNvSpPr>
            <p:nvPr/>
          </p:nvSpPr>
          <p:spPr bwMode="auto">
            <a:xfrm>
              <a:off x="3397" y="3498"/>
              <a:ext cx="720" cy="248"/>
            </a:xfrm>
            <a:prstGeom prst="rect">
              <a:avLst/>
            </a:prstGeom>
            <a:solidFill>
              <a:srgbClr val="EBE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dirty="0"/>
                <a:t>frame Y</a:t>
              </a:r>
            </a:p>
          </p:txBody>
        </p:sp>
        <p:sp>
          <p:nvSpPr>
            <p:cNvPr id="378890" name="Rectangle 10"/>
            <p:cNvSpPr>
              <a:spLocks noChangeArrowheads="1"/>
            </p:cNvSpPr>
            <p:nvPr/>
          </p:nvSpPr>
          <p:spPr bwMode="auto">
            <a:xfrm>
              <a:off x="3300" y="2327"/>
              <a:ext cx="858" cy="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EBEB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5400" tIns="12700" rIns="25400" bIns="12700">
              <a:spAutoFit/>
            </a:bodyPr>
            <a:lstStyle/>
            <a:p>
              <a:pPr algn="ctr">
                <a:spcBef>
                  <a:spcPct val="10000"/>
                </a:spcBef>
              </a:pPr>
              <a:r>
                <a:rPr lang="en-US" sz="1400" b="1" dirty="0"/>
                <a:t>physical memory</a:t>
              </a:r>
            </a:p>
          </p:txBody>
        </p:sp>
        <p:sp>
          <p:nvSpPr>
            <p:cNvPr id="378891" name="Rectangle 11"/>
            <p:cNvSpPr>
              <a:spLocks noChangeArrowheads="1"/>
            </p:cNvSpPr>
            <p:nvPr/>
          </p:nvSpPr>
          <p:spPr bwMode="auto">
            <a:xfrm rot="-5400000">
              <a:off x="3576" y="3261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EBEB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10000"/>
                </a:spcBef>
              </a:pPr>
              <a:r>
                <a:rPr lang="en-US" sz="2000" b="1" dirty="0"/>
                <a:t>…</a:t>
              </a:r>
            </a:p>
          </p:txBody>
        </p:sp>
        <p:sp>
          <p:nvSpPr>
            <p:cNvPr id="378892" name="Rectangle 12"/>
            <p:cNvSpPr>
              <a:spLocks noChangeArrowheads="1"/>
            </p:cNvSpPr>
            <p:nvPr/>
          </p:nvSpPr>
          <p:spPr bwMode="auto">
            <a:xfrm>
              <a:off x="1584" y="2433"/>
              <a:ext cx="720" cy="249"/>
            </a:xfrm>
            <a:prstGeom prst="rect">
              <a:avLst/>
            </a:prstGeom>
            <a:solidFill>
              <a:srgbClr val="EBE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/>
                <a:t>page 0</a:t>
              </a:r>
            </a:p>
          </p:txBody>
        </p:sp>
        <p:sp>
          <p:nvSpPr>
            <p:cNvPr id="378893" name="Rectangle 13"/>
            <p:cNvSpPr>
              <a:spLocks noChangeArrowheads="1"/>
            </p:cNvSpPr>
            <p:nvPr/>
          </p:nvSpPr>
          <p:spPr bwMode="auto">
            <a:xfrm>
              <a:off x="1584" y="2682"/>
              <a:ext cx="720" cy="248"/>
            </a:xfrm>
            <a:prstGeom prst="rect">
              <a:avLst/>
            </a:prstGeom>
            <a:solidFill>
              <a:srgbClr val="EBE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/>
                <a:t>page 1</a:t>
              </a:r>
            </a:p>
          </p:txBody>
        </p:sp>
        <p:sp>
          <p:nvSpPr>
            <p:cNvPr id="378894" name="Rectangle 14"/>
            <p:cNvSpPr>
              <a:spLocks noChangeArrowheads="1"/>
            </p:cNvSpPr>
            <p:nvPr/>
          </p:nvSpPr>
          <p:spPr bwMode="auto">
            <a:xfrm>
              <a:off x="1584" y="2930"/>
              <a:ext cx="720" cy="248"/>
            </a:xfrm>
            <a:prstGeom prst="rect">
              <a:avLst/>
            </a:prstGeom>
            <a:solidFill>
              <a:srgbClr val="EBE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/>
                <a:t>page 2</a:t>
              </a:r>
            </a:p>
          </p:txBody>
        </p:sp>
        <p:sp>
          <p:nvSpPr>
            <p:cNvPr id="378895" name="Rectangle 15"/>
            <p:cNvSpPr>
              <a:spLocks noChangeArrowheads="1"/>
            </p:cNvSpPr>
            <p:nvPr/>
          </p:nvSpPr>
          <p:spPr bwMode="auto">
            <a:xfrm>
              <a:off x="1346" y="2016"/>
              <a:ext cx="11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EBEB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5400" tIns="12700" rIns="25400" bIns="12700">
              <a:spAutoFit/>
            </a:bodyPr>
            <a:lstStyle/>
            <a:p>
              <a:pPr algn="ctr">
                <a:spcBef>
                  <a:spcPct val="10000"/>
                </a:spcBef>
              </a:pPr>
              <a:r>
                <a:rPr lang="en-US" sz="1400" b="1" dirty="0"/>
                <a:t>Logical Address Space</a:t>
              </a:r>
              <a:br>
                <a:rPr lang="en-US" sz="1400" b="1" dirty="0"/>
              </a:br>
              <a:r>
                <a:rPr lang="en-US" sz="1400" b="1" dirty="0"/>
                <a:t>(virtual memory)</a:t>
              </a:r>
            </a:p>
          </p:txBody>
        </p:sp>
        <p:sp>
          <p:nvSpPr>
            <p:cNvPr id="378896" name="Rectangle 16"/>
            <p:cNvSpPr>
              <a:spLocks noChangeArrowheads="1"/>
            </p:cNvSpPr>
            <p:nvPr/>
          </p:nvSpPr>
          <p:spPr bwMode="auto">
            <a:xfrm rot="-5400000">
              <a:off x="1762" y="3412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EBEB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10000"/>
                </a:spcBef>
              </a:pPr>
              <a:r>
                <a:rPr lang="en-US" sz="2000" b="1"/>
                <a:t>…</a:t>
              </a:r>
            </a:p>
          </p:txBody>
        </p:sp>
        <p:sp>
          <p:nvSpPr>
            <p:cNvPr id="378897" name="Rectangle 17"/>
            <p:cNvSpPr>
              <a:spLocks noChangeArrowheads="1"/>
            </p:cNvSpPr>
            <p:nvPr/>
          </p:nvSpPr>
          <p:spPr bwMode="auto">
            <a:xfrm>
              <a:off x="1584" y="3178"/>
              <a:ext cx="720" cy="249"/>
            </a:xfrm>
            <a:prstGeom prst="rect">
              <a:avLst/>
            </a:prstGeom>
            <a:solidFill>
              <a:srgbClr val="EBE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/>
                <a:t>page 3</a:t>
              </a:r>
            </a:p>
          </p:txBody>
        </p:sp>
        <p:sp>
          <p:nvSpPr>
            <p:cNvPr id="378898" name="Line 18"/>
            <p:cNvSpPr>
              <a:spLocks noChangeShapeType="1"/>
            </p:cNvSpPr>
            <p:nvPr/>
          </p:nvSpPr>
          <p:spPr bwMode="auto">
            <a:xfrm flipV="1">
              <a:off x="2304" y="3107"/>
              <a:ext cx="1056" cy="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899" name="Line 19"/>
            <p:cNvSpPr>
              <a:spLocks noChangeShapeType="1"/>
            </p:cNvSpPr>
            <p:nvPr/>
          </p:nvSpPr>
          <p:spPr bwMode="auto">
            <a:xfrm>
              <a:off x="2304" y="2824"/>
              <a:ext cx="110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00" name="Line 20"/>
            <p:cNvSpPr>
              <a:spLocks noChangeShapeType="1"/>
            </p:cNvSpPr>
            <p:nvPr/>
          </p:nvSpPr>
          <p:spPr bwMode="auto">
            <a:xfrm flipV="1">
              <a:off x="2304" y="2895"/>
              <a:ext cx="1056" cy="8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01" name="Text Box 21"/>
            <p:cNvSpPr txBox="1">
              <a:spLocks noChangeArrowheads="1"/>
            </p:cNvSpPr>
            <p:nvPr/>
          </p:nvSpPr>
          <p:spPr bwMode="auto">
            <a:xfrm>
              <a:off x="2601" y="3104"/>
              <a:ext cx="576" cy="2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2000" b="1" dirty="0">
                  <a:latin typeface="Arial"/>
                </a:rPr>
                <a:t>MMU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37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5FCED-6A6B-6B6B-0CE0-0D4AC132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5B4B6-46AE-716B-9CD1-1F6CD6D51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F68A7A-569F-E0E3-77B1-D0580F22470A}"/>
              </a:ext>
            </a:extLst>
          </p:cNvPr>
          <p:cNvSpPr txBox="1"/>
          <p:nvPr/>
        </p:nvSpPr>
        <p:spPr>
          <a:xfrm>
            <a:off x="537633" y="1552390"/>
            <a:ext cx="8149167" cy="59400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Checkpoint next Tuesday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Final Submission in 10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Virtual Memory &amp; Paging Quick-Start </a:t>
            </a:r>
            <a:r>
              <a:rPr lang="en-US" sz="2000" dirty="0"/>
              <a:t>(Project 3 Document)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OSTEP textbook has highly relevant information for the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Chapter 18 – Paging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Diagrams around </a:t>
            </a:r>
            <a:r>
              <a:rPr lang="en-US" sz="2000" b="1" dirty="0"/>
              <a:t>pages …182-183…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Figure 18.3</a:t>
            </a:r>
            <a:r>
              <a:rPr lang="en-US" sz="2000" dirty="0"/>
              <a:t> "The Address Translation Process"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Shows mapping from VPN -&gt; PFN (aka PPN)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Figure 18.4 </a:t>
            </a:r>
            <a:r>
              <a:rPr lang="en-US" sz="2000" dirty="0"/>
              <a:t>"Example: Page Table in Kernel Physical Memory"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Figure 18.6 </a:t>
            </a:r>
            <a:r>
              <a:rPr lang="en-US" sz="2000" dirty="0"/>
              <a:t>"Accessing Memory with Paging" 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Good P3 </a:t>
            </a:r>
            <a:r>
              <a:rPr lang="en-US" sz="2000" b="1" dirty="0"/>
              <a:t>pseudocode</a:t>
            </a:r>
            <a:r>
              <a:rPr lang="en-US" sz="2000" dirty="0"/>
              <a:t>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1026" name="Picture 2" descr="👌">
            <a:extLst>
              <a:ext uri="{FF2B5EF4-FFF2-40B4-BE49-F238E27FC236}">
                <a16:creationId xmlns:a16="http://schemas.microsoft.com/office/drawing/2014/main" id="{B3EF25D5-3B64-D10A-4A7D-29BC86896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8" y="-792163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606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Paging Translation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90600" y="1828800"/>
            <a:ext cx="8017906" cy="4191000"/>
            <a:chOff x="381000" y="1524000"/>
            <a:chExt cx="8017906" cy="4191000"/>
          </a:xfrm>
        </p:grpSpPr>
        <p:sp>
          <p:nvSpPr>
            <p:cNvPr id="385027" name="Rectangle 3"/>
            <p:cNvSpPr>
              <a:spLocks noChangeArrowheads="1"/>
            </p:cNvSpPr>
            <p:nvPr/>
          </p:nvSpPr>
          <p:spPr bwMode="auto">
            <a:xfrm>
              <a:off x="7129463" y="2514600"/>
              <a:ext cx="1143000" cy="533400"/>
            </a:xfrm>
            <a:prstGeom prst="rect">
              <a:avLst/>
            </a:prstGeom>
            <a:solidFill>
              <a:srgbClr val="EBE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sz="1600"/>
                <a:t>page</a:t>
              </a:r>
            </a:p>
            <a:p>
              <a:pPr algn="ctr">
                <a:spcBef>
                  <a:spcPct val="10000"/>
                </a:spcBef>
              </a:pPr>
              <a:r>
                <a:rPr lang="en-US" sz="1600"/>
                <a:t>frame 0</a:t>
              </a:r>
            </a:p>
          </p:txBody>
        </p:sp>
        <p:sp>
          <p:nvSpPr>
            <p:cNvPr id="385028" name="Rectangle 4"/>
            <p:cNvSpPr>
              <a:spLocks noChangeArrowheads="1"/>
            </p:cNvSpPr>
            <p:nvPr/>
          </p:nvSpPr>
          <p:spPr bwMode="auto">
            <a:xfrm>
              <a:off x="7129463" y="3048000"/>
              <a:ext cx="1143000" cy="533400"/>
            </a:xfrm>
            <a:prstGeom prst="rect">
              <a:avLst/>
            </a:prstGeom>
            <a:solidFill>
              <a:srgbClr val="EBE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sz="1600"/>
                <a:t>page</a:t>
              </a:r>
            </a:p>
            <a:p>
              <a:pPr algn="ctr">
                <a:spcBef>
                  <a:spcPct val="10000"/>
                </a:spcBef>
              </a:pPr>
              <a:r>
                <a:rPr lang="en-US" sz="1600"/>
                <a:t>frame 1</a:t>
              </a:r>
            </a:p>
          </p:txBody>
        </p:sp>
        <p:sp>
          <p:nvSpPr>
            <p:cNvPr id="385029" name="Rectangle 5"/>
            <p:cNvSpPr>
              <a:spLocks noChangeArrowheads="1"/>
            </p:cNvSpPr>
            <p:nvPr/>
          </p:nvSpPr>
          <p:spPr bwMode="auto">
            <a:xfrm>
              <a:off x="7129463" y="3581400"/>
              <a:ext cx="1143000" cy="533400"/>
            </a:xfrm>
            <a:prstGeom prst="rect">
              <a:avLst/>
            </a:prstGeom>
            <a:solidFill>
              <a:srgbClr val="EBE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sz="1600"/>
                <a:t>page</a:t>
              </a:r>
            </a:p>
            <a:p>
              <a:pPr algn="ctr">
                <a:spcBef>
                  <a:spcPct val="10000"/>
                </a:spcBef>
              </a:pPr>
              <a:r>
                <a:rPr lang="en-US" sz="1600"/>
                <a:t>frame 2</a:t>
              </a:r>
            </a:p>
          </p:txBody>
        </p:sp>
        <p:sp>
          <p:nvSpPr>
            <p:cNvPr id="385030" name="Rectangle 6"/>
            <p:cNvSpPr>
              <a:spLocks noChangeArrowheads="1"/>
            </p:cNvSpPr>
            <p:nvPr/>
          </p:nvSpPr>
          <p:spPr bwMode="auto">
            <a:xfrm>
              <a:off x="7129463" y="5181600"/>
              <a:ext cx="1143000" cy="533400"/>
            </a:xfrm>
            <a:prstGeom prst="rect">
              <a:avLst/>
            </a:prstGeom>
            <a:solidFill>
              <a:srgbClr val="EBE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sz="1600"/>
                <a:t>page</a:t>
              </a:r>
            </a:p>
            <a:p>
              <a:pPr algn="ctr">
                <a:spcBef>
                  <a:spcPct val="10000"/>
                </a:spcBef>
              </a:pPr>
              <a:r>
                <a:rPr lang="en-US" sz="1600"/>
                <a:t>frame Y</a:t>
              </a:r>
            </a:p>
          </p:txBody>
        </p:sp>
        <p:sp>
          <p:nvSpPr>
            <p:cNvPr id="385031" name="Rectangle 7"/>
            <p:cNvSpPr>
              <a:spLocks noChangeArrowheads="1"/>
            </p:cNvSpPr>
            <p:nvPr/>
          </p:nvSpPr>
          <p:spPr bwMode="auto">
            <a:xfrm rot="-5400000">
              <a:off x="7415213" y="4745037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EBEB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10000"/>
                </a:spcBef>
              </a:pPr>
              <a:r>
                <a:rPr lang="en-US" sz="2000" b="1"/>
                <a:t>…</a:t>
              </a:r>
            </a:p>
          </p:txBody>
        </p:sp>
        <p:sp>
          <p:nvSpPr>
            <p:cNvPr id="385032" name="Rectangle 8"/>
            <p:cNvSpPr>
              <a:spLocks noChangeArrowheads="1"/>
            </p:cNvSpPr>
            <p:nvPr/>
          </p:nvSpPr>
          <p:spPr bwMode="auto">
            <a:xfrm>
              <a:off x="7129463" y="4114800"/>
              <a:ext cx="1143000" cy="533400"/>
            </a:xfrm>
            <a:prstGeom prst="rect">
              <a:avLst/>
            </a:prstGeom>
            <a:solidFill>
              <a:srgbClr val="EBE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sz="1600"/>
                <a:t>page</a:t>
              </a:r>
            </a:p>
            <a:p>
              <a:pPr algn="ctr">
                <a:spcBef>
                  <a:spcPct val="10000"/>
                </a:spcBef>
              </a:pPr>
              <a:r>
                <a:rPr lang="en-US" sz="1600"/>
                <a:t>frame 3</a:t>
              </a:r>
            </a:p>
          </p:txBody>
        </p:sp>
        <p:sp>
          <p:nvSpPr>
            <p:cNvPr id="385033" name="Rectangle 9"/>
            <p:cNvSpPr>
              <a:spLocks noChangeArrowheads="1"/>
            </p:cNvSpPr>
            <p:nvPr/>
          </p:nvSpPr>
          <p:spPr bwMode="auto">
            <a:xfrm>
              <a:off x="7036354" y="2165455"/>
              <a:ext cx="1362552" cy="2410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EBEB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5400" tIns="12700" rIns="25400" bIns="12700" anchor="ctr" anchorCtr="1">
              <a:spAutoFit/>
            </a:bodyPr>
            <a:lstStyle/>
            <a:p>
              <a:pPr algn="ctr">
                <a:spcBef>
                  <a:spcPct val="10000"/>
                </a:spcBef>
              </a:pPr>
              <a:r>
                <a:rPr lang="en-US" sz="1400" b="1"/>
                <a:t>physical memory</a:t>
              </a:r>
            </a:p>
          </p:txBody>
        </p:sp>
        <p:sp>
          <p:nvSpPr>
            <p:cNvPr id="385034" name="Rectangle 10"/>
            <p:cNvSpPr>
              <a:spLocks noChangeArrowheads="1"/>
            </p:cNvSpPr>
            <p:nvPr/>
          </p:nvSpPr>
          <p:spPr bwMode="auto">
            <a:xfrm>
              <a:off x="5486400" y="3733800"/>
              <a:ext cx="914400" cy="304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EFEB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sz="1600"/>
                <a:t>offset</a:t>
              </a:r>
            </a:p>
          </p:txBody>
        </p:sp>
        <p:sp>
          <p:nvSpPr>
            <p:cNvPr id="385035" name="Rectangle 11"/>
            <p:cNvSpPr>
              <a:spLocks noChangeArrowheads="1"/>
            </p:cNvSpPr>
            <p:nvPr/>
          </p:nvSpPr>
          <p:spPr bwMode="auto">
            <a:xfrm>
              <a:off x="4094163" y="3429000"/>
              <a:ext cx="1620837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EBEB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10000"/>
                </a:spcBef>
              </a:pPr>
              <a:r>
                <a:rPr lang="en-US" sz="1400" b="1"/>
                <a:t>physical address</a:t>
              </a:r>
            </a:p>
          </p:txBody>
        </p:sp>
        <p:sp>
          <p:nvSpPr>
            <p:cNvPr id="385036" name="Rectangle 12"/>
            <p:cNvSpPr>
              <a:spLocks noChangeArrowheads="1"/>
            </p:cNvSpPr>
            <p:nvPr/>
          </p:nvSpPr>
          <p:spPr bwMode="auto">
            <a:xfrm>
              <a:off x="4038600" y="3733800"/>
              <a:ext cx="1447800" cy="304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EFEB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sz="1600" i="1"/>
                <a:t>F</a:t>
              </a:r>
              <a:r>
                <a:rPr lang="en-US" sz="1600"/>
                <a:t>(PFN)</a:t>
              </a:r>
            </a:p>
          </p:txBody>
        </p:sp>
        <p:sp>
          <p:nvSpPr>
            <p:cNvPr id="385037" name="Line 13"/>
            <p:cNvSpPr>
              <a:spLocks noChangeShapeType="1"/>
            </p:cNvSpPr>
            <p:nvPr/>
          </p:nvSpPr>
          <p:spPr bwMode="auto">
            <a:xfrm>
              <a:off x="6400800" y="3886200"/>
              <a:ext cx="685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038" name="Rectangle 14"/>
            <p:cNvSpPr>
              <a:spLocks noChangeArrowheads="1"/>
            </p:cNvSpPr>
            <p:nvPr/>
          </p:nvSpPr>
          <p:spPr bwMode="auto">
            <a:xfrm>
              <a:off x="1676400" y="3733800"/>
              <a:ext cx="1447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sz="1600"/>
                <a:t>page frame #</a:t>
              </a:r>
            </a:p>
          </p:txBody>
        </p:sp>
        <p:sp>
          <p:nvSpPr>
            <p:cNvPr id="385039" name="Rectangle 15"/>
            <p:cNvSpPr>
              <a:spLocks noChangeArrowheads="1"/>
            </p:cNvSpPr>
            <p:nvPr/>
          </p:nvSpPr>
          <p:spPr bwMode="auto">
            <a:xfrm>
              <a:off x="1676400" y="4038600"/>
              <a:ext cx="1447800" cy="304800"/>
            </a:xfrm>
            <a:prstGeom prst="rect">
              <a:avLst/>
            </a:prstGeom>
            <a:solidFill>
              <a:srgbClr val="F6F2F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040" name="Rectangle 16"/>
            <p:cNvSpPr>
              <a:spLocks noChangeArrowheads="1"/>
            </p:cNvSpPr>
            <p:nvPr/>
          </p:nvSpPr>
          <p:spPr bwMode="auto">
            <a:xfrm>
              <a:off x="1676400" y="4343400"/>
              <a:ext cx="1447800" cy="304800"/>
            </a:xfrm>
            <a:prstGeom prst="rect">
              <a:avLst/>
            </a:prstGeom>
            <a:solidFill>
              <a:srgbClr val="F6F2F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041" name="Rectangle 17"/>
            <p:cNvSpPr>
              <a:spLocks noChangeArrowheads="1"/>
            </p:cNvSpPr>
            <p:nvPr/>
          </p:nvSpPr>
          <p:spPr bwMode="auto">
            <a:xfrm>
              <a:off x="1676400" y="3429000"/>
              <a:ext cx="1447800" cy="304800"/>
            </a:xfrm>
            <a:prstGeom prst="rect">
              <a:avLst/>
            </a:prstGeom>
            <a:solidFill>
              <a:srgbClr val="F6F2F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042" name="Rectangle 18"/>
            <p:cNvSpPr>
              <a:spLocks noChangeArrowheads="1"/>
            </p:cNvSpPr>
            <p:nvPr/>
          </p:nvSpPr>
          <p:spPr bwMode="auto">
            <a:xfrm>
              <a:off x="1676400" y="4648200"/>
              <a:ext cx="1447800" cy="304800"/>
            </a:xfrm>
            <a:prstGeom prst="rect">
              <a:avLst/>
            </a:prstGeom>
            <a:solidFill>
              <a:srgbClr val="F6F2F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043" name="Rectangle 19"/>
            <p:cNvSpPr>
              <a:spLocks noChangeArrowheads="1"/>
            </p:cNvSpPr>
            <p:nvPr/>
          </p:nvSpPr>
          <p:spPr bwMode="auto">
            <a:xfrm>
              <a:off x="1676400" y="3124200"/>
              <a:ext cx="1447800" cy="304800"/>
            </a:xfrm>
            <a:prstGeom prst="rect">
              <a:avLst/>
            </a:prstGeom>
            <a:solidFill>
              <a:srgbClr val="F6F2F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044" name="Rectangle 20"/>
            <p:cNvSpPr>
              <a:spLocks noChangeArrowheads="1"/>
            </p:cNvSpPr>
            <p:nvPr/>
          </p:nvSpPr>
          <p:spPr bwMode="auto">
            <a:xfrm>
              <a:off x="1676400" y="4953000"/>
              <a:ext cx="1447800" cy="304800"/>
            </a:xfrm>
            <a:prstGeom prst="rect">
              <a:avLst/>
            </a:prstGeom>
            <a:solidFill>
              <a:srgbClr val="F6F2F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045" name="Rectangle 21"/>
            <p:cNvSpPr>
              <a:spLocks noChangeArrowheads="1"/>
            </p:cNvSpPr>
            <p:nvPr/>
          </p:nvSpPr>
          <p:spPr bwMode="auto">
            <a:xfrm>
              <a:off x="1862138" y="2819400"/>
              <a:ext cx="1058862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EBEB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10000"/>
                </a:spcBef>
              </a:pPr>
              <a:r>
                <a:rPr lang="en-US" sz="1400" b="1"/>
                <a:t>page table</a:t>
              </a:r>
            </a:p>
          </p:txBody>
        </p:sp>
        <p:sp>
          <p:nvSpPr>
            <p:cNvPr id="385046" name="Rectangle 22"/>
            <p:cNvSpPr>
              <a:spLocks noChangeArrowheads="1"/>
            </p:cNvSpPr>
            <p:nvPr/>
          </p:nvSpPr>
          <p:spPr bwMode="auto">
            <a:xfrm>
              <a:off x="1828800" y="1828800"/>
              <a:ext cx="914400" cy="304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EFEB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sz="1600"/>
                <a:t>offset</a:t>
              </a:r>
            </a:p>
          </p:txBody>
        </p:sp>
        <p:sp>
          <p:nvSpPr>
            <p:cNvPr id="385047" name="Rectangle 23"/>
            <p:cNvSpPr>
              <a:spLocks noChangeArrowheads="1"/>
            </p:cNvSpPr>
            <p:nvPr/>
          </p:nvSpPr>
          <p:spPr bwMode="auto">
            <a:xfrm>
              <a:off x="816508" y="1524000"/>
              <a:ext cx="136736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EBEB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10000"/>
                </a:spcBef>
              </a:pPr>
              <a:r>
                <a:rPr lang="en-US" sz="1400" b="1" dirty="0"/>
                <a:t>virtual address</a:t>
              </a:r>
            </a:p>
          </p:txBody>
        </p:sp>
        <p:sp>
          <p:nvSpPr>
            <p:cNvPr id="385048" name="Rectangle 24"/>
            <p:cNvSpPr>
              <a:spLocks noChangeArrowheads="1"/>
            </p:cNvSpPr>
            <p:nvPr/>
          </p:nvSpPr>
          <p:spPr bwMode="auto">
            <a:xfrm>
              <a:off x="381000" y="1828800"/>
              <a:ext cx="1447800" cy="304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EFEB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sz="1600"/>
                <a:t>virtual page #</a:t>
              </a:r>
            </a:p>
          </p:txBody>
        </p:sp>
        <p:sp>
          <p:nvSpPr>
            <p:cNvPr id="385049" name="Freeform 25"/>
            <p:cNvSpPr>
              <a:spLocks/>
            </p:cNvSpPr>
            <p:nvPr/>
          </p:nvSpPr>
          <p:spPr bwMode="auto">
            <a:xfrm>
              <a:off x="1066800" y="2133600"/>
              <a:ext cx="533400" cy="1752600"/>
            </a:xfrm>
            <a:custGeom>
              <a:avLst/>
              <a:gdLst>
                <a:gd name="T0" fmla="*/ 0 w 336"/>
                <a:gd name="T1" fmla="*/ 0 h 1104"/>
                <a:gd name="T2" fmla="*/ 0 w 336"/>
                <a:gd name="T3" fmla="*/ 1104 h 1104"/>
                <a:gd name="T4" fmla="*/ 336 w 336"/>
                <a:gd name="T5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6" h="1104">
                  <a:moveTo>
                    <a:pt x="0" y="0"/>
                  </a:moveTo>
                  <a:lnTo>
                    <a:pt x="0" y="1104"/>
                  </a:lnTo>
                  <a:lnTo>
                    <a:pt x="336" y="1104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EBEB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050" name="Freeform 26"/>
            <p:cNvSpPr>
              <a:spLocks/>
            </p:cNvSpPr>
            <p:nvPr/>
          </p:nvSpPr>
          <p:spPr bwMode="auto">
            <a:xfrm>
              <a:off x="2286000" y="2133600"/>
              <a:ext cx="3657600" cy="1600200"/>
            </a:xfrm>
            <a:custGeom>
              <a:avLst/>
              <a:gdLst>
                <a:gd name="T0" fmla="*/ 0 w 2304"/>
                <a:gd name="T1" fmla="*/ 0 h 960"/>
                <a:gd name="T2" fmla="*/ 0 w 2304"/>
                <a:gd name="T3" fmla="*/ 144 h 960"/>
                <a:gd name="T4" fmla="*/ 2304 w 2304"/>
                <a:gd name="T5" fmla="*/ 144 h 960"/>
                <a:gd name="T6" fmla="*/ 2304 w 2304"/>
                <a:gd name="T7" fmla="*/ 96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4" h="960">
                  <a:moveTo>
                    <a:pt x="0" y="0"/>
                  </a:moveTo>
                  <a:lnTo>
                    <a:pt x="0" y="144"/>
                  </a:lnTo>
                  <a:lnTo>
                    <a:pt x="2304" y="144"/>
                  </a:lnTo>
                  <a:lnTo>
                    <a:pt x="2304" y="96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EBEB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051" name="Line 27"/>
            <p:cNvSpPr>
              <a:spLocks noChangeShapeType="1"/>
            </p:cNvSpPr>
            <p:nvPr/>
          </p:nvSpPr>
          <p:spPr bwMode="auto">
            <a:xfrm>
              <a:off x="3124200" y="3886200"/>
              <a:ext cx="838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532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0" name="Picture 6" descr="D:\b\b4\IBM\03-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246" y="1387903"/>
            <a:ext cx="3663751" cy="517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</a:t>
            </a:r>
          </a:p>
        </p:txBody>
      </p:sp>
    </p:spTree>
    <p:extLst>
      <p:ext uri="{BB962C8B-B14F-4D97-AF65-F5344CB8AC3E}">
        <p14:creationId xmlns:p14="http://schemas.microsoft.com/office/powerpoint/2010/main" val="889983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8" name="Picture 6" descr="D:\b\b4\IBM\03-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194" y="1388444"/>
            <a:ext cx="4858614" cy="536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</a:t>
            </a:r>
          </a:p>
        </p:txBody>
      </p:sp>
    </p:spTree>
    <p:extLst>
      <p:ext uri="{BB962C8B-B14F-4D97-AF65-F5344CB8AC3E}">
        <p14:creationId xmlns:p14="http://schemas.microsoft.com/office/powerpoint/2010/main" val="3297944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6" name="Picture 6" descr="D:\b\b4\IBM\03-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40" y="2566999"/>
            <a:ext cx="8432560" cy="22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 of Page Table Entry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248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Paging – Advantages</a:t>
            </a:r>
          </a:p>
        </p:txBody>
      </p:sp>
      <p:sp>
        <p:nvSpPr>
          <p:cNvPr id="391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Easy to allocate physical memory</a:t>
            </a:r>
          </a:p>
          <a:p>
            <a:pPr lvl="1"/>
            <a:r>
              <a:rPr lang="en-US" dirty="0"/>
              <a:t>pick (almost) any free frame</a:t>
            </a:r>
          </a:p>
          <a:p>
            <a:r>
              <a:rPr lang="en-US" sz="2800" dirty="0"/>
              <a:t>No external fragmentation</a:t>
            </a:r>
          </a:p>
          <a:p>
            <a:pPr lvl="1"/>
            <a:r>
              <a:rPr lang="en-US" dirty="0"/>
              <a:t>All frames are equal</a:t>
            </a:r>
          </a:p>
          <a:p>
            <a:r>
              <a:rPr lang="en-US" sz="2800" dirty="0"/>
              <a:t>Minimal internal fragmentation</a:t>
            </a:r>
          </a:p>
          <a:p>
            <a:pPr lvl="1"/>
            <a:r>
              <a:rPr lang="en-US" dirty="0"/>
              <a:t>Bounded by page/frame size</a:t>
            </a:r>
          </a:p>
          <a:p>
            <a:r>
              <a:rPr lang="en-US" sz="2800" dirty="0"/>
              <a:t>Easy to </a:t>
            </a:r>
            <a:r>
              <a:rPr lang="en-US" sz="2800" b="1" dirty="0"/>
              <a:t>swap out pages </a:t>
            </a:r>
            <a:r>
              <a:rPr lang="en-US" sz="2400" b="1" dirty="0"/>
              <a:t>(called </a:t>
            </a:r>
            <a:r>
              <a:rPr lang="en-US" sz="2400" b="1" i="1" dirty="0" err="1"/>
              <a:t>pageout</a:t>
            </a:r>
            <a:r>
              <a:rPr lang="en-US" sz="2400" b="1" dirty="0"/>
              <a:t>)</a:t>
            </a:r>
            <a:endParaRPr lang="en-US" sz="2000" b="1" dirty="0"/>
          </a:p>
          <a:p>
            <a:r>
              <a:rPr lang="en-US" sz="2800" dirty="0"/>
              <a:t>Processes can run with not all pages swapped in</a:t>
            </a:r>
          </a:p>
        </p:txBody>
      </p:sp>
    </p:spTree>
    <p:extLst>
      <p:ext uri="{BB962C8B-B14F-4D97-AF65-F5344CB8AC3E}">
        <p14:creationId xmlns:p14="http://schemas.microsoft.com/office/powerpoint/2010/main" val="3280614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D677-2622-8740-9E51-9F039F04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Slumlord </a:t>
            </a:r>
            <a:r>
              <a:rPr lang="en-US" dirty="0" err="1"/>
              <a:t>Shue’s</a:t>
            </a:r>
            <a:r>
              <a:rPr lang="en-US" dirty="0"/>
              <a:t> Apartments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B475C-9627-374E-9FDE-30B249679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12980-0267-5D4C-A007-BA8108F7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8" y="1463040"/>
            <a:ext cx="6671819" cy="3752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A6B2DE-3186-7447-AF42-6969A75ACC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951" b="16850"/>
          <a:stretch/>
        </p:blipFill>
        <p:spPr>
          <a:xfrm>
            <a:off x="6828397" y="3894824"/>
            <a:ext cx="2315603" cy="1556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74DCBF-D347-9D44-9CB5-972DEF7690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951" b="16850"/>
          <a:stretch/>
        </p:blipFill>
        <p:spPr>
          <a:xfrm>
            <a:off x="27709" y="5301915"/>
            <a:ext cx="2315603" cy="15560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8FC58C-DBCA-2646-966D-01364B1B18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951" b="16850"/>
          <a:stretch/>
        </p:blipFill>
        <p:spPr>
          <a:xfrm>
            <a:off x="2546465" y="5301915"/>
            <a:ext cx="2315603" cy="1556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5D8F57-C31D-3F43-8D60-BA34354876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951" b="16850"/>
          <a:stretch/>
        </p:blipFill>
        <p:spPr>
          <a:xfrm>
            <a:off x="4862068" y="5301915"/>
            <a:ext cx="2315603" cy="1556085"/>
          </a:xfrm>
          <a:prstGeom prst="rect">
            <a:avLst/>
          </a:prstGeom>
        </p:spPr>
      </p:pic>
      <p:pic>
        <p:nvPicPr>
          <p:cNvPr id="1026" name="Picture 2" descr="https://image.spreadshirtmedia.com/image-server/v1/mp/designs/1017142034,width=178,height=178,version=-704163294/dabbing-dab-dancing-halloween-alien.png">
            <a:extLst>
              <a:ext uri="{FF2B5EF4-FFF2-40B4-BE49-F238E27FC236}">
                <a16:creationId xmlns:a16="http://schemas.microsoft.com/office/drawing/2014/main" id="{1C248B85-462B-2942-9033-9B1DDF029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959" y="4039733"/>
            <a:ext cx="1117273" cy="111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6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 — Page Fault</a:t>
            </a:r>
          </a:p>
        </p:txBody>
      </p:sp>
      <p:sp>
        <p:nvSpPr>
          <p:cNvPr id="3932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Trap when virtual address has valid bit=0 in page table</a:t>
            </a:r>
          </a:p>
          <a:p>
            <a:r>
              <a:rPr lang="en-US" dirty="0"/>
              <a:t>If page exists on disk:</a:t>
            </a:r>
          </a:p>
          <a:p>
            <a:pPr lvl="1"/>
            <a:r>
              <a:rPr lang="en-US" dirty="0"/>
              <a:t>Suspend process</a:t>
            </a:r>
          </a:p>
          <a:p>
            <a:pPr lvl="1"/>
            <a:r>
              <a:rPr lang="en-US" dirty="0"/>
              <a:t>Possibly evict another page (and update its PTE)</a:t>
            </a:r>
          </a:p>
          <a:p>
            <a:pPr lvl="1"/>
            <a:r>
              <a:rPr lang="en-US" dirty="0"/>
              <a:t>Swap in desired page, resume execution</a:t>
            </a:r>
          </a:p>
          <a:p>
            <a:r>
              <a:rPr lang="en-US" dirty="0"/>
              <a:t>If page does not exist on disk:</a:t>
            </a:r>
          </a:p>
          <a:p>
            <a:pPr lvl="1"/>
            <a:r>
              <a:rPr lang="en-US" dirty="0"/>
              <a:t>Return program error</a:t>
            </a:r>
          </a:p>
          <a:p>
            <a:pPr lvl="1"/>
            <a:r>
              <a:rPr lang="en-US" dirty="0"/>
              <a:t>Conjure up a new page and resume execution</a:t>
            </a:r>
          </a:p>
          <a:p>
            <a:pPr lvl="2"/>
            <a:r>
              <a:rPr lang="en-US" dirty="0"/>
              <a:t>Example: growing the stack</a:t>
            </a:r>
          </a:p>
        </p:txBody>
      </p:sp>
    </p:spTree>
    <p:extLst>
      <p:ext uri="{BB962C8B-B14F-4D97-AF65-F5344CB8AC3E}">
        <p14:creationId xmlns:p14="http://schemas.microsoft.com/office/powerpoint/2010/main" val="10584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21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Steps in Handling a Page Fault</a:t>
            </a:r>
            <a:endParaRPr lang="en-US" dirty="0"/>
          </a:p>
        </p:txBody>
      </p:sp>
      <p:pic>
        <p:nvPicPr>
          <p:cNvPr id="395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" t="626" r="6094" b="876"/>
          <a:stretch>
            <a:fillRect/>
          </a:stretch>
        </p:blipFill>
        <p:spPr bwMode="auto">
          <a:xfrm>
            <a:off x="2374900" y="1524000"/>
            <a:ext cx="5613400" cy="4695825"/>
          </a:xfrm>
          <a:prstGeom prst="rect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2099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 — Backing Storage</a:t>
            </a:r>
          </a:p>
        </p:txBody>
      </p:sp>
      <p:sp>
        <p:nvSpPr>
          <p:cNvPr id="397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place on external storage medium where copies of virtual pages are kept</a:t>
            </a:r>
          </a:p>
          <a:p>
            <a:pPr lvl="1"/>
            <a:r>
              <a:rPr lang="en-US" dirty="0"/>
              <a:t>Usually a hard disk (locally or on a server)</a:t>
            </a:r>
          </a:p>
          <a:p>
            <a:pPr lvl="2"/>
            <a:endParaRPr lang="en-US" dirty="0"/>
          </a:p>
          <a:p>
            <a:r>
              <a:rPr lang="en-US" dirty="0"/>
              <a:t>Place from which contents of pages are read after page faults</a:t>
            </a:r>
          </a:p>
          <a:p>
            <a:pPr lvl="2"/>
            <a:endParaRPr lang="en-US" dirty="0"/>
          </a:p>
          <a:p>
            <a:r>
              <a:rPr lang="en-US" dirty="0"/>
              <a:t>Place where contents of pages are written if page frames need to be re-allocated</a:t>
            </a:r>
          </a:p>
        </p:txBody>
      </p:sp>
    </p:spTree>
    <p:extLst>
      <p:ext uri="{BB962C8B-B14F-4D97-AF65-F5344CB8AC3E}">
        <p14:creationId xmlns:p14="http://schemas.microsoft.com/office/powerpoint/2010/main" val="2201311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E9B8-E51E-3642-997B-85EE8125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5069"/>
            <a:ext cx="8229600" cy="1143000"/>
          </a:xfrm>
        </p:spPr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55346-59D4-0341-B571-2451899C4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8898"/>
            <a:ext cx="8229600" cy="4707266"/>
          </a:xfrm>
        </p:spPr>
        <p:txBody>
          <a:bodyPr>
            <a:normAutofit/>
          </a:bodyPr>
          <a:lstStyle/>
          <a:p>
            <a:r>
              <a:rPr lang="en-US" dirty="0"/>
              <a:t>What are the hardware consequences of segmentation? Are they a big deal?</a:t>
            </a:r>
          </a:p>
          <a:p>
            <a:r>
              <a:rPr lang="en-US" dirty="0"/>
              <a:t>What is the likely practical impact of segmentation verses partitions? Do the smaller segments really help that much?</a:t>
            </a:r>
          </a:p>
          <a:p>
            <a:r>
              <a:rPr lang="en-US" dirty="0"/>
              <a:t>Are protection bits redundant? If a region is supposed to be read-only, couldn’t a process just, you know, not write to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BE89-6885-5B43-B85B-8449675D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0E55A7D-A780-DD49-A399-CF576673C22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45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4" r="1703"/>
          <a:stretch/>
        </p:blipFill>
        <p:spPr>
          <a:xfrm>
            <a:off x="457200" y="1419225"/>
            <a:ext cx="6135817" cy="4706938"/>
          </a:xfrm>
        </p:spPr>
      </p:pic>
      <p:sp>
        <p:nvSpPr>
          <p:cNvPr id="5" name="TextBox 4"/>
          <p:cNvSpPr txBox="1"/>
          <p:nvPr/>
        </p:nvSpPr>
        <p:spPr>
          <a:xfrm>
            <a:off x="6689045" y="3533528"/>
            <a:ext cx="2207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 MBA?</a:t>
            </a:r>
          </a:p>
        </p:txBody>
      </p:sp>
    </p:spTree>
    <p:extLst>
      <p:ext uri="{BB962C8B-B14F-4D97-AF65-F5344CB8AC3E}">
        <p14:creationId xmlns:p14="http://schemas.microsoft.com/office/powerpoint/2010/main" val="1322825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383" y="-73787"/>
            <a:ext cx="9460024" cy="7095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The End is Near</a:t>
            </a:r>
          </a:p>
        </p:txBody>
      </p:sp>
    </p:spTree>
    <p:extLst>
      <p:ext uri="{BB962C8B-B14F-4D97-AF65-F5344CB8AC3E}">
        <p14:creationId xmlns:p14="http://schemas.microsoft.com/office/powerpoint/2010/main" val="2643747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Allocation Policies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974" r="10745"/>
          <a:stretch/>
        </p:blipFill>
        <p:spPr>
          <a:xfrm>
            <a:off x="282236" y="2254944"/>
            <a:ext cx="5097884" cy="31242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183" t="7073" r="16840" b="6510"/>
          <a:stretch/>
        </p:blipFill>
        <p:spPr>
          <a:xfrm>
            <a:off x="6339717" y="1799108"/>
            <a:ext cx="2347083" cy="435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3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Allocation – Policies</a:t>
            </a:r>
          </a:p>
        </p:txBody>
      </p:sp>
      <p:sp>
        <p:nvSpPr>
          <p:cNvPr id="417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Policy examples</a:t>
            </a:r>
          </a:p>
          <a:p>
            <a:pPr lvl="1">
              <a:lnSpc>
                <a:spcPct val="120000"/>
              </a:lnSpc>
            </a:pPr>
            <a:r>
              <a:rPr lang="en-US" i="1" dirty="0"/>
              <a:t>First Fit:</a:t>
            </a:r>
            <a:r>
              <a:rPr lang="en-US" dirty="0"/>
              <a:t> scan free list and allocate first hole that is large enough – fast</a:t>
            </a:r>
          </a:p>
          <a:p>
            <a:pPr lvl="1">
              <a:lnSpc>
                <a:spcPct val="120000"/>
              </a:lnSpc>
            </a:pPr>
            <a:r>
              <a:rPr lang="en-US" i="1" dirty="0"/>
              <a:t>Next Fit:</a:t>
            </a:r>
            <a:r>
              <a:rPr lang="en-US" dirty="0"/>
              <a:t> start search from end of last allocation</a:t>
            </a:r>
          </a:p>
          <a:p>
            <a:pPr lvl="1">
              <a:lnSpc>
                <a:spcPct val="120000"/>
              </a:lnSpc>
            </a:pPr>
            <a:r>
              <a:rPr lang="en-US" i="1" dirty="0"/>
              <a:t>Best Fit:</a:t>
            </a:r>
            <a:r>
              <a:rPr lang="en-US" dirty="0"/>
              <a:t> find smallest hole that is adequate – slower and lots of fragmentation</a:t>
            </a:r>
          </a:p>
          <a:p>
            <a:pPr lvl="1">
              <a:lnSpc>
                <a:spcPct val="120000"/>
              </a:lnSpc>
            </a:pPr>
            <a:r>
              <a:rPr lang="en-US" i="1" dirty="0"/>
              <a:t>Worst fit:</a:t>
            </a:r>
            <a:r>
              <a:rPr lang="en-US" dirty="0"/>
              <a:t> find largest hole </a:t>
            </a:r>
          </a:p>
          <a:p>
            <a:pPr>
              <a:lnSpc>
                <a:spcPct val="120000"/>
              </a:lnSpc>
            </a:pPr>
            <a:r>
              <a:rPr lang="en-US" dirty="0"/>
              <a:t>Simulation results show that </a:t>
            </a:r>
            <a:r>
              <a:rPr lang="en-US" i="1" dirty="0"/>
              <a:t>First </a:t>
            </a:r>
            <a:br>
              <a:rPr lang="en-US" i="1" dirty="0"/>
            </a:br>
            <a:r>
              <a:rPr lang="en-US" i="1" dirty="0"/>
              <a:t>Fit</a:t>
            </a:r>
            <a:r>
              <a:rPr lang="en-US" dirty="0"/>
              <a:t> usually works out to be the best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950" y="4488953"/>
            <a:ext cx="2029664" cy="207194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167509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Swapping and Scheduling</a:t>
            </a:r>
          </a:p>
        </p:txBody>
      </p:sp>
      <p:sp>
        <p:nvSpPr>
          <p:cNvPr id="4198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400" i="1" dirty="0"/>
              <a:t>Swapping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Move process from memory to disk (swap space)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Process is blocked or suspended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Move process from swap space to big enough partition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Process is ready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Set up Base and Limit registers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Memory Manager (MM) and Process scheduler work together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Scheduler keeps track of all processes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MM keeps track of memory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Scheduler marks processes as swap-able and notifies MM to swap in processes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Scheduler policy must account for swapping overhead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MM policy must account for need to have memory space for ready processes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231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/>
              <a:t>Can we do better?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93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User’s View of a Program</a:t>
            </a:r>
          </a:p>
        </p:txBody>
      </p:sp>
      <p:pic>
        <p:nvPicPr>
          <p:cNvPr id="423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0" t="1469" r="21819" b="1843"/>
          <a:stretch>
            <a:fillRect/>
          </a:stretch>
        </p:blipFill>
        <p:spPr bwMode="auto">
          <a:xfrm>
            <a:off x="2311726" y="1600958"/>
            <a:ext cx="4256088" cy="4897437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1101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Management —</a:t>
            </a:r>
            <a:br>
              <a:rPr lang="en-US" dirty="0"/>
            </a:br>
            <a:r>
              <a:rPr lang="en-US" dirty="0"/>
              <a:t>Beyond Partitions</a:t>
            </a:r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Can we improve memory utilization and performance?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Processes have distinct parts</a:t>
            </a:r>
          </a:p>
          <a:p>
            <a:pPr lvl="2">
              <a:lnSpc>
                <a:spcPct val="120000"/>
              </a:lnSpc>
            </a:pPr>
            <a:r>
              <a:rPr lang="en-US" sz="1800" i="1" dirty="0"/>
              <a:t>Code</a:t>
            </a:r>
            <a:r>
              <a:rPr lang="en-US" sz="1800" dirty="0"/>
              <a:t> – program and maybe shared libraries</a:t>
            </a:r>
          </a:p>
          <a:p>
            <a:pPr lvl="2">
              <a:lnSpc>
                <a:spcPct val="120000"/>
              </a:lnSpc>
            </a:pPr>
            <a:r>
              <a:rPr lang="en-US" sz="1800" i="1" dirty="0"/>
              <a:t>Data</a:t>
            </a:r>
            <a:r>
              <a:rPr lang="en-US" sz="1800" dirty="0"/>
              <a:t> – pre-allocated and heap</a:t>
            </a:r>
          </a:p>
          <a:p>
            <a:pPr lvl="2">
              <a:lnSpc>
                <a:spcPct val="120000"/>
              </a:lnSpc>
            </a:pPr>
            <a:r>
              <a:rPr lang="en-US" sz="1800" i="1" dirty="0"/>
              <a:t>Stack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Solution – slightly more Memory Management hardware</a:t>
            </a:r>
          </a:p>
          <a:p>
            <a:pPr lvl="2">
              <a:lnSpc>
                <a:spcPct val="120000"/>
              </a:lnSpc>
            </a:pPr>
            <a:r>
              <a:rPr lang="en-US" sz="1800" b="1" dirty="0">
                <a:highlight>
                  <a:srgbClr val="FFFF00"/>
                </a:highlight>
              </a:rPr>
              <a:t>Multiple sets of “base and limit” registers</a:t>
            </a:r>
          </a:p>
          <a:p>
            <a:pPr lvl="2">
              <a:lnSpc>
                <a:spcPct val="120000"/>
              </a:lnSpc>
            </a:pPr>
            <a:r>
              <a:rPr lang="en-US" sz="1800" dirty="0"/>
              <a:t>Divide </a:t>
            </a:r>
            <a:r>
              <a:rPr lang="en-US" sz="1800" b="1" dirty="0">
                <a:highlight>
                  <a:srgbClr val="FFFF00"/>
                </a:highlight>
              </a:rPr>
              <a:t>process into logical pieces </a:t>
            </a:r>
            <a:r>
              <a:rPr lang="en-US" sz="1800" dirty="0"/>
              <a:t>called </a:t>
            </a:r>
            <a:r>
              <a:rPr lang="en-US" sz="1800" b="1" i="1" dirty="0">
                <a:highlight>
                  <a:srgbClr val="FFFF00"/>
                </a:highlight>
              </a:rPr>
              <a:t>segments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Advantages of </a:t>
            </a:r>
            <a:r>
              <a:rPr lang="en-US" sz="2400" i="1" dirty="0"/>
              <a:t>segments</a:t>
            </a:r>
            <a:endParaRPr lang="en-US" sz="2400" dirty="0"/>
          </a:p>
          <a:p>
            <a:pPr lvl="1">
              <a:lnSpc>
                <a:spcPct val="120000"/>
              </a:lnSpc>
            </a:pPr>
            <a:r>
              <a:rPr lang="en-US" sz="2000" dirty="0"/>
              <a:t>Code segments can be grown – may require segment swap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With separate I don’t need to be swapped out and may be shared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Stack and heap and D spaces can have larger virtual address spaces</a:t>
            </a:r>
          </a:p>
          <a:p>
            <a:pPr lvl="2">
              <a:lnSpc>
                <a:spcPct val="120000"/>
              </a:lnSpc>
            </a:pPr>
            <a:r>
              <a:rPr lang="en-US" sz="1800" dirty="0"/>
              <a:t>“I” = </a:t>
            </a:r>
            <a:r>
              <a:rPr lang="en-US" sz="1800" i="1" dirty="0"/>
              <a:t>Instruction</a:t>
            </a:r>
            <a:r>
              <a:rPr lang="en-US" sz="1800" dirty="0"/>
              <a:t> (i.e., code, always read-only)</a:t>
            </a:r>
          </a:p>
          <a:p>
            <a:pPr lvl="2">
              <a:lnSpc>
                <a:spcPct val="120000"/>
              </a:lnSpc>
            </a:pPr>
            <a:r>
              <a:rPr lang="en-US" sz="1800" dirty="0"/>
              <a:t>“D” = </a:t>
            </a:r>
            <a:r>
              <a:rPr lang="en-US" sz="1800" i="1" dirty="0"/>
              <a:t>Data</a:t>
            </a:r>
            <a:r>
              <a:rPr lang="en-US" sz="1800" dirty="0"/>
              <a:t> (usually read-write)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2049" y="6126164"/>
            <a:ext cx="3982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Security?! Maybe that too…</a:t>
            </a:r>
          </a:p>
        </p:txBody>
      </p:sp>
    </p:spTree>
    <p:extLst>
      <p:ext uri="{BB962C8B-B14F-4D97-AF65-F5344CB8AC3E}">
        <p14:creationId xmlns:p14="http://schemas.microsoft.com/office/powerpoint/2010/main" val="3375451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99000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90000"/>
      </a:hlink>
      <a:folHlink>
        <a:srgbClr val="99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activity xmlns="4c58363e-2ba4-4728-935c-6b7db6411f1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F4559330EA444586A96C5D0309841B" ma:contentTypeVersion="17" ma:contentTypeDescription="Create a new document." ma:contentTypeScope="" ma:versionID="94ad6a2dd293f4fb93bad5fd2170b883">
  <xsd:schema xmlns:xsd="http://www.w3.org/2001/XMLSchema" xmlns:xs="http://www.w3.org/2001/XMLSchema" xmlns:p="http://schemas.microsoft.com/office/2006/metadata/properties" xmlns:ns1="http://schemas.microsoft.com/sharepoint/v3" xmlns:ns3="4c58363e-2ba4-4728-935c-6b7db6411f1a" xmlns:ns4="62d488c7-69a3-45dd-a299-8e49e5f6f304" targetNamespace="http://schemas.microsoft.com/office/2006/metadata/properties" ma:root="true" ma:fieldsID="a39490f389cd6c3fb46e2dde0483a829" ns1:_="" ns3:_="" ns4:_="">
    <xsd:import namespace="http://schemas.microsoft.com/sharepoint/v3"/>
    <xsd:import namespace="4c58363e-2ba4-4728-935c-6b7db6411f1a"/>
    <xsd:import namespace="62d488c7-69a3-45dd-a299-8e49e5f6f30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1:_ip_UnifiedCompliancePolicyProperties" minOccurs="0"/>
                <xsd:element ref="ns1:_ip_UnifiedCompliancePolicyUIActio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58363e-2ba4-4728-935c-6b7db6411f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d488c7-69a3-45dd-a299-8e49e5f6f30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9ED5F6-1353-4E7E-B299-33EEBB4B8F23}">
  <ds:schemaRefs>
    <ds:schemaRef ds:uri="http://purl.org/dc/dcmitype/"/>
    <ds:schemaRef ds:uri="http://schemas.microsoft.com/sharepoint/v3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www.w3.org/XML/1998/namespace"/>
    <ds:schemaRef ds:uri="62d488c7-69a3-45dd-a299-8e49e5f6f304"/>
    <ds:schemaRef ds:uri="4c58363e-2ba4-4728-935c-6b7db6411f1a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5AAB364-DC4C-4DE2-B95B-EC194EE98D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322D8A-E2A5-4CC3-A24F-B591963D8B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c58363e-2ba4-4728-935c-6b7db6411f1a"/>
    <ds:schemaRef ds:uri="62d488c7-69a3-45dd-a299-8e49e5f6f3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33590</TotalTime>
  <Words>1167</Words>
  <Application>Microsoft Office PowerPoint</Application>
  <PresentationFormat>On-screen Show (4:3)</PresentationFormat>
  <Paragraphs>249</Paragraphs>
  <Slides>30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Courier New</vt:lpstr>
      <vt:lpstr>Helvetica</vt:lpstr>
      <vt:lpstr>Symbol</vt:lpstr>
      <vt:lpstr>Office Theme</vt:lpstr>
      <vt:lpstr>Administration</vt:lpstr>
      <vt:lpstr>Project 3 Released</vt:lpstr>
      <vt:lpstr>Memory Management</vt:lpstr>
      <vt:lpstr>Memory Allocation Policies</vt:lpstr>
      <vt:lpstr>Memory Allocation – Policies</vt:lpstr>
      <vt:lpstr>Swapping and Scheduling</vt:lpstr>
      <vt:lpstr>Can we do better?</vt:lpstr>
      <vt:lpstr>User’s View of a Program</vt:lpstr>
      <vt:lpstr>Memory Management — Beyond Partitions</vt:lpstr>
      <vt:lpstr>Logical View of Segmentation</vt:lpstr>
      <vt:lpstr>Segmentation</vt:lpstr>
      <vt:lpstr>Segment Lookup</vt:lpstr>
      <vt:lpstr>Segmentation</vt:lpstr>
      <vt:lpstr>Segmentation</vt:lpstr>
      <vt:lpstr>Memory Management</vt:lpstr>
      <vt:lpstr>Memory Management Review</vt:lpstr>
      <vt:lpstr>Paging</vt:lpstr>
      <vt:lpstr>Virtual Memory – Paging (1)</vt:lpstr>
      <vt:lpstr>Paging</vt:lpstr>
      <vt:lpstr>Paging Translation</vt:lpstr>
      <vt:lpstr>Paging</vt:lpstr>
      <vt:lpstr>Paging</vt:lpstr>
      <vt:lpstr>Structure of Page Table Entry</vt:lpstr>
      <vt:lpstr>Paging – Advantages</vt:lpstr>
      <vt:lpstr>Slumlord Shue’s Apartments</vt:lpstr>
      <vt:lpstr>Definition — Page Fault</vt:lpstr>
      <vt:lpstr>Steps in Handling a Page Fault</vt:lpstr>
      <vt:lpstr>Definition — Backing Storage</vt:lpstr>
      <vt:lpstr>Discussion Questions</vt:lpstr>
      <vt:lpstr>The End is Near</vt:lpstr>
    </vt:vector>
  </TitlesOfParts>
  <Company>WPI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3516 – Computer Networks </dc:title>
  <dc:creator>Craig Shue</dc:creator>
  <cp:lastModifiedBy>Li, Eric</cp:lastModifiedBy>
  <cp:revision>227</cp:revision>
  <dcterms:created xsi:type="dcterms:W3CDTF">2011-08-25T13:36:50Z</dcterms:created>
  <dcterms:modified xsi:type="dcterms:W3CDTF">2024-02-13T00:54:52Z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0x010100AAF4559330EA444586A96C5D0309841B</vt:lpwstr>
  </property>
</Properties>
</file>